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Archivo Black" charset="1" panose="020B0A03020202020B04"/>
      <p:regular r:id="rId19"/>
    </p:embeddedFont>
    <p:embeddedFont>
      <p:font typeface="Inter" charset="1" panose="020B0502030000000004"/>
      <p:regular r:id="rId20"/>
    </p:embeddedFont>
    <p:embeddedFont>
      <p:font typeface="Canva Sans" charset="1" panose="020B0503030501040103"/>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https://icampus.univ-catholille.fr/course/view.php?id=57689"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4F63"/>
        </a:solidFill>
      </p:bgPr>
    </p:bg>
    <p:spTree>
      <p:nvGrpSpPr>
        <p:cNvPr id="1" name=""/>
        <p:cNvGrpSpPr/>
        <p:nvPr/>
      </p:nvGrpSpPr>
      <p:grpSpPr>
        <a:xfrm>
          <a:off x="0" y="0"/>
          <a:ext cx="0" cy="0"/>
          <a:chOff x="0" y="0"/>
          <a:chExt cx="0" cy="0"/>
        </a:xfrm>
      </p:grpSpPr>
      <p:sp>
        <p:nvSpPr>
          <p:cNvPr name="Freeform 2" id="2"/>
          <p:cNvSpPr/>
          <p:nvPr/>
        </p:nvSpPr>
        <p:spPr>
          <a:xfrm flipH="false" flipV="false" rot="0">
            <a:off x="4467086" y="-2532871"/>
            <a:ext cx="21674540" cy="15999752"/>
          </a:xfrm>
          <a:custGeom>
            <a:avLst/>
            <a:gdLst/>
            <a:ahLst/>
            <a:cxnLst/>
            <a:rect r="r" b="b" t="t" l="l"/>
            <a:pathLst>
              <a:path h="15999752" w="21674540">
                <a:moveTo>
                  <a:pt x="0" y="0"/>
                </a:moveTo>
                <a:lnTo>
                  <a:pt x="21674541" y="0"/>
                </a:lnTo>
                <a:lnTo>
                  <a:pt x="21674541" y="15999752"/>
                </a:lnTo>
                <a:lnTo>
                  <a:pt x="0" y="15999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54540">
            <a:off x="12487387" y="-664167"/>
            <a:ext cx="4771913" cy="4777885"/>
          </a:xfrm>
          <a:custGeom>
            <a:avLst/>
            <a:gdLst/>
            <a:ahLst/>
            <a:cxnLst/>
            <a:rect r="r" b="b" t="t" l="l"/>
            <a:pathLst>
              <a:path h="4777885" w="4771913">
                <a:moveTo>
                  <a:pt x="0" y="0"/>
                </a:moveTo>
                <a:lnTo>
                  <a:pt x="4771913" y="0"/>
                </a:lnTo>
                <a:lnTo>
                  <a:pt x="4771913" y="4777885"/>
                </a:lnTo>
                <a:lnTo>
                  <a:pt x="0" y="4777885"/>
                </a:lnTo>
                <a:lnTo>
                  <a:pt x="0" y="0"/>
                </a:lnTo>
                <a:close/>
              </a:path>
            </a:pathLst>
          </a:custGeom>
          <a:blipFill>
            <a:blip r:embed="rId4"/>
            <a:stretch>
              <a:fillRect l="0" t="0" r="0" b="0"/>
            </a:stretch>
          </a:blipFill>
        </p:spPr>
      </p:sp>
      <p:sp>
        <p:nvSpPr>
          <p:cNvPr name="Freeform 4" id="4"/>
          <p:cNvSpPr/>
          <p:nvPr/>
        </p:nvSpPr>
        <p:spPr>
          <a:xfrm flipH="false" flipV="false" rot="-554866">
            <a:off x="14265976" y="3078063"/>
            <a:ext cx="4783865" cy="4777885"/>
          </a:xfrm>
          <a:custGeom>
            <a:avLst/>
            <a:gdLst/>
            <a:ahLst/>
            <a:cxnLst/>
            <a:rect r="r" b="b" t="t" l="l"/>
            <a:pathLst>
              <a:path h="4777885" w="4783865">
                <a:moveTo>
                  <a:pt x="0" y="0"/>
                </a:moveTo>
                <a:lnTo>
                  <a:pt x="4783865" y="0"/>
                </a:lnTo>
                <a:lnTo>
                  <a:pt x="4783865" y="4777885"/>
                </a:lnTo>
                <a:lnTo>
                  <a:pt x="0" y="4777885"/>
                </a:lnTo>
                <a:lnTo>
                  <a:pt x="0" y="0"/>
                </a:lnTo>
                <a:close/>
              </a:path>
            </a:pathLst>
          </a:custGeom>
          <a:blipFill>
            <a:blip r:embed="rId5"/>
            <a:stretch>
              <a:fillRect l="0" t="0" r="0" b="0"/>
            </a:stretch>
          </a:blipFill>
        </p:spPr>
      </p:sp>
      <p:sp>
        <p:nvSpPr>
          <p:cNvPr name="Freeform 5" id="5"/>
          <p:cNvSpPr/>
          <p:nvPr/>
        </p:nvSpPr>
        <p:spPr>
          <a:xfrm flipH="false" flipV="false" rot="0">
            <a:off x="12420806" y="6296964"/>
            <a:ext cx="4660028" cy="4654203"/>
          </a:xfrm>
          <a:custGeom>
            <a:avLst/>
            <a:gdLst/>
            <a:ahLst/>
            <a:cxnLst/>
            <a:rect r="r" b="b" t="t" l="l"/>
            <a:pathLst>
              <a:path h="4654203" w="4660028">
                <a:moveTo>
                  <a:pt x="0" y="0"/>
                </a:moveTo>
                <a:lnTo>
                  <a:pt x="4660029" y="0"/>
                </a:lnTo>
                <a:lnTo>
                  <a:pt x="4660029" y="4654203"/>
                </a:lnTo>
                <a:lnTo>
                  <a:pt x="0" y="4654203"/>
                </a:lnTo>
                <a:lnTo>
                  <a:pt x="0" y="0"/>
                </a:lnTo>
                <a:close/>
              </a:path>
            </a:pathLst>
          </a:custGeom>
          <a:blipFill>
            <a:blip r:embed="rId6"/>
            <a:stretch>
              <a:fillRect l="0" t="0" r="0" b="0"/>
            </a:stretch>
          </a:blipFill>
        </p:spPr>
      </p:sp>
      <p:sp>
        <p:nvSpPr>
          <p:cNvPr name="Freeform 6" id="6"/>
          <p:cNvSpPr/>
          <p:nvPr/>
        </p:nvSpPr>
        <p:spPr>
          <a:xfrm flipH="false" flipV="false" rot="0">
            <a:off x="12001796" y="3952783"/>
            <a:ext cx="1993600" cy="2143656"/>
          </a:xfrm>
          <a:custGeom>
            <a:avLst/>
            <a:gdLst/>
            <a:ahLst/>
            <a:cxnLst/>
            <a:rect r="r" b="b" t="t" l="l"/>
            <a:pathLst>
              <a:path h="2143656" w="1993600">
                <a:moveTo>
                  <a:pt x="0" y="0"/>
                </a:moveTo>
                <a:lnTo>
                  <a:pt x="1993599" y="0"/>
                </a:lnTo>
                <a:lnTo>
                  <a:pt x="1993599" y="2143656"/>
                </a:lnTo>
                <a:lnTo>
                  <a:pt x="0" y="2143656"/>
                </a:lnTo>
                <a:lnTo>
                  <a:pt x="0" y="0"/>
                </a:lnTo>
                <a:close/>
              </a:path>
            </a:pathLst>
          </a:custGeom>
          <a:blipFill>
            <a:blip r:embed="rId7"/>
            <a:stretch>
              <a:fillRect l="0" t="0" r="0" b="0"/>
            </a:stretch>
          </a:blipFill>
        </p:spPr>
      </p:sp>
      <p:grpSp>
        <p:nvGrpSpPr>
          <p:cNvPr name="Group 7" id="7"/>
          <p:cNvGrpSpPr/>
          <p:nvPr/>
        </p:nvGrpSpPr>
        <p:grpSpPr>
          <a:xfrm rot="0">
            <a:off x="1663771" y="2795815"/>
            <a:ext cx="9372157" cy="3962292"/>
            <a:chOff x="0" y="0"/>
            <a:chExt cx="12496210" cy="5283056"/>
          </a:xfrm>
        </p:grpSpPr>
        <p:sp>
          <p:nvSpPr>
            <p:cNvPr name="TextBox 8" id="8"/>
            <p:cNvSpPr txBox="true"/>
            <p:nvPr/>
          </p:nvSpPr>
          <p:spPr>
            <a:xfrm rot="0">
              <a:off x="0" y="9525"/>
              <a:ext cx="12496210" cy="2928408"/>
            </a:xfrm>
            <a:prstGeom prst="rect">
              <a:avLst/>
            </a:prstGeom>
          </p:spPr>
          <p:txBody>
            <a:bodyPr anchor="t" rtlCol="false" tIns="0" lIns="0" bIns="0" rIns="0">
              <a:spAutoFit/>
            </a:bodyPr>
            <a:lstStyle/>
            <a:p>
              <a:pPr algn="l">
                <a:lnSpc>
                  <a:spcPts val="5750"/>
                </a:lnSpc>
              </a:pPr>
              <a:r>
                <a:rPr lang="en-US" sz="5000">
                  <a:solidFill>
                    <a:srgbClr val="FFFFFF"/>
                  </a:solidFill>
                  <a:latin typeface="Archivo Black"/>
                </a:rPr>
                <a:t>Face Emotion Recognition</a:t>
              </a:r>
            </a:p>
            <a:p>
              <a:pPr algn="l">
                <a:lnSpc>
                  <a:spcPts val="5750"/>
                </a:lnSpc>
              </a:pPr>
            </a:p>
            <a:p>
              <a:pPr algn="l">
                <a:lnSpc>
                  <a:spcPts val="5750"/>
                </a:lnSpc>
              </a:pPr>
              <a:r>
                <a:rPr lang="en-US" sz="5000">
                  <a:solidFill>
                    <a:srgbClr val="FFFFFF"/>
                  </a:solidFill>
                  <a:latin typeface="Archivo Black"/>
                </a:rPr>
                <a:t>CNN VS MobileNetV2</a:t>
              </a:r>
            </a:p>
          </p:txBody>
        </p:sp>
        <p:sp>
          <p:nvSpPr>
            <p:cNvPr name="TextBox 9" id="9"/>
            <p:cNvSpPr txBox="true"/>
            <p:nvPr/>
          </p:nvSpPr>
          <p:spPr>
            <a:xfrm rot="0">
              <a:off x="0" y="3358371"/>
              <a:ext cx="12105283" cy="1924685"/>
            </a:xfrm>
            <a:prstGeom prst="rect">
              <a:avLst/>
            </a:prstGeom>
          </p:spPr>
          <p:txBody>
            <a:bodyPr anchor="t" rtlCol="false" tIns="0" lIns="0" bIns="0" rIns="0">
              <a:spAutoFit/>
            </a:bodyPr>
            <a:lstStyle/>
            <a:p>
              <a:pPr algn="l">
                <a:lnSpc>
                  <a:spcPts val="5880"/>
                </a:lnSpc>
              </a:pPr>
              <a:r>
                <a:rPr lang="en-US" sz="4200">
                  <a:solidFill>
                    <a:srgbClr val="FFFFFF"/>
                  </a:solidFill>
                  <a:latin typeface="Inter"/>
                  <a:hlinkClick r:id="rId8" tooltip="https://icampus.univ-catholille.fr/course/view.php?id=57689"/>
                </a:rPr>
                <a:t>Deep Learning</a:t>
              </a:r>
            </a:p>
            <a:p>
              <a:pPr algn="l">
                <a:lnSpc>
                  <a:spcPts val="5880"/>
                </a:lnSpc>
                <a:spcBef>
                  <a:spcPct val="0"/>
                </a:spcBef>
              </a:pPr>
              <a:r>
                <a:rPr lang="en-US" sz="4200">
                  <a:solidFill>
                    <a:srgbClr val="FFFFFF"/>
                  </a:solidFill>
                  <a:latin typeface="Inter"/>
                </a:rPr>
                <a:t>2023-2024 M2 Data &amp; AI</a:t>
              </a:r>
            </a:p>
          </p:txBody>
        </p:sp>
      </p:grpSp>
      <p:sp>
        <p:nvSpPr>
          <p:cNvPr name="TextBox 10" id="10"/>
          <p:cNvSpPr txBox="true"/>
          <p:nvPr/>
        </p:nvSpPr>
        <p:spPr>
          <a:xfrm rot="0">
            <a:off x="-722223" y="7542625"/>
            <a:ext cx="7777712" cy="238061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Presented by: </a:t>
            </a:r>
          </a:p>
          <a:p>
            <a:pPr algn="ctr">
              <a:lnSpc>
                <a:spcPts val="4759"/>
              </a:lnSpc>
            </a:pPr>
            <a:r>
              <a:rPr lang="en-US" sz="3399">
                <a:solidFill>
                  <a:srgbClr val="FFFFFF"/>
                </a:solidFill>
                <a:latin typeface="Canva Sans"/>
              </a:rPr>
              <a:t>Ali ABDALLAH</a:t>
            </a:r>
          </a:p>
          <a:p>
            <a:pPr algn="ctr">
              <a:lnSpc>
                <a:spcPts val="4759"/>
              </a:lnSpc>
            </a:pPr>
            <a:r>
              <a:rPr lang="en-US" sz="3399">
                <a:solidFill>
                  <a:srgbClr val="FFFFFF"/>
                </a:solidFill>
                <a:latin typeface="Canva Sans"/>
              </a:rPr>
              <a:t>                   Mohamad Ali GHADDAR</a:t>
            </a:r>
          </a:p>
          <a:p>
            <a:pPr algn="ctr">
              <a:lnSpc>
                <a:spcPts val="4759"/>
              </a:lnSpc>
            </a:pPr>
            <a:r>
              <a:rPr lang="en-US" sz="3399">
                <a:solidFill>
                  <a:srgbClr val="FFFFFF"/>
                </a:solidFill>
                <a:latin typeface="Canva Sans"/>
              </a:rPr>
              <a:t>                Juste BANKUMUKUNZI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4F63"/>
        </a:solidFill>
      </p:bgPr>
    </p:bg>
    <p:spTree>
      <p:nvGrpSpPr>
        <p:cNvPr id="1" name=""/>
        <p:cNvGrpSpPr/>
        <p:nvPr/>
      </p:nvGrpSpPr>
      <p:grpSpPr>
        <a:xfrm>
          <a:off x="0" y="0"/>
          <a:ext cx="0" cy="0"/>
          <a:chOff x="0" y="0"/>
          <a:chExt cx="0" cy="0"/>
        </a:xfrm>
      </p:grpSpPr>
      <p:sp>
        <p:nvSpPr>
          <p:cNvPr name="Freeform 2" id="2"/>
          <p:cNvSpPr/>
          <p:nvPr/>
        </p:nvSpPr>
        <p:spPr>
          <a:xfrm flipH="false" flipV="false" rot="-600010">
            <a:off x="15245186" y="780448"/>
            <a:ext cx="2050180" cy="1986112"/>
          </a:xfrm>
          <a:custGeom>
            <a:avLst/>
            <a:gdLst/>
            <a:ahLst/>
            <a:cxnLst/>
            <a:rect r="r" b="b" t="t" l="l"/>
            <a:pathLst>
              <a:path h="1986112" w="2050180">
                <a:moveTo>
                  <a:pt x="0" y="0"/>
                </a:moveTo>
                <a:lnTo>
                  <a:pt x="2050179" y="0"/>
                </a:lnTo>
                <a:lnTo>
                  <a:pt x="2050179" y="1986111"/>
                </a:lnTo>
                <a:lnTo>
                  <a:pt x="0" y="1986111"/>
                </a:lnTo>
                <a:lnTo>
                  <a:pt x="0" y="0"/>
                </a:lnTo>
                <a:close/>
              </a:path>
            </a:pathLst>
          </a:custGeom>
          <a:blipFill>
            <a:blip r:embed="rId2"/>
            <a:stretch>
              <a:fillRect l="0" t="0" r="0" b="0"/>
            </a:stretch>
          </a:blipFill>
        </p:spPr>
      </p:sp>
      <p:sp>
        <p:nvSpPr>
          <p:cNvPr name="Freeform 3" id="3"/>
          <p:cNvSpPr/>
          <p:nvPr/>
        </p:nvSpPr>
        <p:spPr>
          <a:xfrm flipH="false" flipV="false" rot="0">
            <a:off x="15916587" y="7736004"/>
            <a:ext cx="1857769" cy="2279471"/>
          </a:xfrm>
          <a:custGeom>
            <a:avLst/>
            <a:gdLst/>
            <a:ahLst/>
            <a:cxnLst/>
            <a:rect r="r" b="b" t="t" l="l"/>
            <a:pathLst>
              <a:path h="2279471" w="1857769">
                <a:moveTo>
                  <a:pt x="0" y="0"/>
                </a:moveTo>
                <a:lnTo>
                  <a:pt x="1857768" y="0"/>
                </a:lnTo>
                <a:lnTo>
                  <a:pt x="1857768" y="2279471"/>
                </a:lnTo>
                <a:lnTo>
                  <a:pt x="0" y="2279471"/>
                </a:lnTo>
                <a:lnTo>
                  <a:pt x="0" y="0"/>
                </a:lnTo>
                <a:close/>
              </a:path>
            </a:pathLst>
          </a:custGeom>
          <a:blipFill>
            <a:blip r:embed="rId3"/>
            <a:stretch>
              <a:fillRect l="0" t="0" r="0" b="0"/>
            </a:stretch>
          </a:blipFill>
        </p:spPr>
      </p:sp>
      <p:sp>
        <p:nvSpPr>
          <p:cNvPr name="Freeform 4" id="4"/>
          <p:cNvSpPr/>
          <p:nvPr/>
        </p:nvSpPr>
        <p:spPr>
          <a:xfrm flipH="false" flipV="false" rot="0">
            <a:off x="6481980" y="2423794"/>
            <a:ext cx="5324040" cy="7557193"/>
          </a:xfrm>
          <a:custGeom>
            <a:avLst/>
            <a:gdLst/>
            <a:ahLst/>
            <a:cxnLst/>
            <a:rect r="r" b="b" t="t" l="l"/>
            <a:pathLst>
              <a:path h="7557193" w="5324040">
                <a:moveTo>
                  <a:pt x="0" y="0"/>
                </a:moveTo>
                <a:lnTo>
                  <a:pt x="5324040" y="0"/>
                </a:lnTo>
                <a:lnTo>
                  <a:pt x="5324040" y="7557193"/>
                </a:lnTo>
                <a:lnTo>
                  <a:pt x="0" y="7557193"/>
                </a:lnTo>
                <a:lnTo>
                  <a:pt x="0" y="0"/>
                </a:lnTo>
                <a:close/>
              </a:path>
            </a:pathLst>
          </a:custGeom>
          <a:blipFill>
            <a:blip r:embed="rId4"/>
            <a:stretch>
              <a:fillRect l="0" t="0" r="0" b="0"/>
            </a:stretch>
          </a:blipFill>
        </p:spPr>
      </p:sp>
      <p:sp>
        <p:nvSpPr>
          <p:cNvPr name="Freeform 5" id="5"/>
          <p:cNvSpPr/>
          <p:nvPr/>
        </p:nvSpPr>
        <p:spPr>
          <a:xfrm flipH="false" flipV="false" rot="0">
            <a:off x="9823669" y="8036605"/>
            <a:ext cx="1953776" cy="1944382"/>
          </a:xfrm>
          <a:custGeom>
            <a:avLst/>
            <a:gdLst/>
            <a:ahLst/>
            <a:cxnLst/>
            <a:rect r="r" b="b" t="t" l="l"/>
            <a:pathLst>
              <a:path h="1944382" w="1953776">
                <a:moveTo>
                  <a:pt x="0" y="0"/>
                </a:moveTo>
                <a:lnTo>
                  <a:pt x="1953776" y="0"/>
                </a:lnTo>
                <a:lnTo>
                  <a:pt x="1953776" y="1944382"/>
                </a:lnTo>
                <a:lnTo>
                  <a:pt x="0" y="1944382"/>
                </a:lnTo>
                <a:lnTo>
                  <a:pt x="0" y="0"/>
                </a:lnTo>
                <a:close/>
              </a:path>
            </a:pathLst>
          </a:custGeom>
          <a:blipFill>
            <a:blip r:embed="rId5"/>
            <a:stretch>
              <a:fillRect l="0" t="0" r="0" b="0"/>
            </a:stretch>
          </a:blipFill>
        </p:spPr>
      </p:sp>
      <p:sp>
        <p:nvSpPr>
          <p:cNvPr name="TextBox 6" id="6"/>
          <p:cNvSpPr txBox="true"/>
          <p:nvPr/>
        </p:nvSpPr>
        <p:spPr>
          <a:xfrm rot="0">
            <a:off x="12078572" y="8774594"/>
            <a:ext cx="3286672" cy="1195761"/>
          </a:xfrm>
          <a:prstGeom prst="rect">
            <a:avLst/>
          </a:prstGeom>
        </p:spPr>
        <p:txBody>
          <a:bodyPr anchor="t" rtlCol="false" tIns="0" lIns="0" bIns="0" rIns="0">
            <a:spAutoFit/>
          </a:bodyPr>
          <a:lstStyle/>
          <a:p>
            <a:pPr algn="ctr">
              <a:lnSpc>
                <a:spcPts val="4849"/>
              </a:lnSpc>
            </a:pPr>
            <a:r>
              <a:rPr lang="en-US" sz="3464">
                <a:solidFill>
                  <a:srgbClr val="FFFFFF"/>
                </a:solidFill>
                <a:latin typeface="Canva Sans Bold"/>
              </a:rPr>
              <a:t>Happy :: Happy</a:t>
            </a:r>
          </a:p>
          <a:p>
            <a:pPr algn="ctr">
              <a:lnSpc>
                <a:spcPts val="4849"/>
              </a:lnSpc>
              <a:spcBef>
                <a:spcPct val="0"/>
              </a:spcBef>
            </a:pPr>
          </a:p>
        </p:txBody>
      </p:sp>
      <p:sp>
        <p:nvSpPr>
          <p:cNvPr name="TextBox 7" id="7"/>
          <p:cNvSpPr txBox="true"/>
          <p:nvPr/>
        </p:nvSpPr>
        <p:spPr>
          <a:xfrm rot="0">
            <a:off x="2206738" y="2995064"/>
            <a:ext cx="4056167"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Surprise :: Surprise</a:t>
            </a:r>
          </a:p>
        </p:txBody>
      </p:sp>
      <p:sp>
        <p:nvSpPr>
          <p:cNvPr name="TextBox 8" id="8"/>
          <p:cNvSpPr txBox="true"/>
          <p:nvPr/>
        </p:nvSpPr>
        <p:spPr>
          <a:xfrm rot="0">
            <a:off x="12078572" y="2995064"/>
            <a:ext cx="2990692"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Angry :: Angry</a:t>
            </a:r>
          </a:p>
        </p:txBody>
      </p:sp>
      <p:sp>
        <p:nvSpPr>
          <p:cNvPr name="TextBox 9" id="9"/>
          <p:cNvSpPr txBox="true"/>
          <p:nvPr/>
        </p:nvSpPr>
        <p:spPr>
          <a:xfrm rot="0">
            <a:off x="3595294" y="5024980"/>
            <a:ext cx="2344530"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Fear :: Fear</a:t>
            </a:r>
          </a:p>
        </p:txBody>
      </p:sp>
      <p:sp>
        <p:nvSpPr>
          <p:cNvPr name="TextBox 10" id="10"/>
          <p:cNvSpPr txBox="true"/>
          <p:nvPr/>
        </p:nvSpPr>
        <p:spPr>
          <a:xfrm rot="0">
            <a:off x="12078572" y="5024980"/>
            <a:ext cx="3714189"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Neutral :: Neutral</a:t>
            </a:r>
          </a:p>
        </p:txBody>
      </p:sp>
      <p:sp>
        <p:nvSpPr>
          <p:cNvPr name="TextBox 11" id="11"/>
          <p:cNvSpPr txBox="true"/>
          <p:nvPr/>
        </p:nvSpPr>
        <p:spPr>
          <a:xfrm rot="0">
            <a:off x="2976233" y="6921679"/>
            <a:ext cx="3286672"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Happy :: Happy</a:t>
            </a:r>
          </a:p>
        </p:txBody>
      </p:sp>
      <p:sp>
        <p:nvSpPr>
          <p:cNvPr name="TextBox 12" id="12"/>
          <p:cNvSpPr txBox="true"/>
          <p:nvPr/>
        </p:nvSpPr>
        <p:spPr>
          <a:xfrm rot="0">
            <a:off x="12078624" y="6965674"/>
            <a:ext cx="3660032"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Disgust :: Disgust</a:t>
            </a:r>
          </a:p>
        </p:txBody>
      </p:sp>
      <p:sp>
        <p:nvSpPr>
          <p:cNvPr name="TextBox 13" id="13"/>
          <p:cNvSpPr txBox="true"/>
          <p:nvPr/>
        </p:nvSpPr>
        <p:spPr>
          <a:xfrm rot="0">
            <a:off x="4013946" y="8818589"/>
            <a:ext cx="2057516"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Sad :: Sad</a:t>
            </a:r>
          </a:p>
        </p:txBody>
      </p:sp>
      <p:sp>
        <p:nvSpPr>
          <p:cNvPr name="TextBox 14" id="14"/>
          <p:cNvSpPr txBox="true"/>
          <p:nvPr/>
        </p:nvSpPr>
        <p:spPr>
          <a:xfrm rot="0">
            <a:off x="6170290" y="645460"/>
            <a:ext cx="594742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5/8 62.5%</a:t>
            </a:r>
          </a:p>
        </p:txBody>
      </p:sp>
      <p:sp>
        <p:nvSpPr>
          <p:cNvPr name="TextBox 15" id="15"/>
          <p:cNvSpPr txBox="true"/>
          <p:nvPr/>
        </p:nvSpPr>
        <p:spPr>
          <a:xfrm rot="0">
            <a:off x="0" y="123490"/>
            <a:ext cx="6262905" cy="1520190"/>
          </a:xfrm>
          <a:prstGeom prst="rect">
            <a:avLst/>
          </a:prstGeom>
        </p:spPr>
        <p:txBody>
          <a:bodyPr anchor="t" rtlCol="false" tIns="0" lIns="0" bIns="0" rIns="0">
            <a:spAutoFit/>
          </a:bodyPr>
          <a:lstStyle/>
          <a:p>
            <a:pPr algn="ctr">
              <a:lnSpc>
                <a:spcPts val="5880"/>
              </a:lnSpc>
            </a:pPr>
            <a:r>
              <a:rPr lang="en-US" sz="6000">
                <a:solidFill>
                  <a:srgbClr val="FFFFFF"/>
                </a:solidFill>
                <a:latin typeface="Canva Sans Bold"/>
              </a:rPr>
              <a:t>CNN</a:t>
            </a:r>
          </a:p>
          <a:p>
            <a:pPr algn="ctr">
              <a:lnSpc>
                <a:spcPts val="5880"/>
              </a:lnSpc>
            </a:pPr>
            <a:r>
              <a:rPr lang="en-US" sz="6000">
                <a:solidFill>
                  <a:srgbClr val="FFFFFF"/>
                </a:solidFill>
                <a:latin typeface="Canva Sans Bold"/>
              </a:rPr>
              <a:t>Results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4F63"/>
        </a:solidFill>
      </p:bgPr>
    </p:bg>
    <p:spTree>
      <p:nvGrpSpPr>
        <p:cNvPr id="1" name=""/>
        <p:cNvGrpSpPr/>
        <p:nvPr/>
      </p:nvGrpSpPr>
      <p:grpSpPr>
        <a:xfrm>
          <a:off x="0" y="0"/>
          <a:ext cx="0" cy="0"/>
          <a:chOff x="0" y="0"/>
          <a:chExt cx="0" cy="0"/>
        </a:xfrm>
      </p:grpSpPr>
      <p:sp>
        <p:nvSpPr>
          <p:cNvPr name="Freeform 2" id="2"/>
          <p:cNvSpPr/>
          <p:nvPr/>
        </p:nvSpPr>
        <p:spPr>
          <a:xfrm flipH="false" flipV="false" rot="-600010">
            <a:off x="15245186" y="780448"/>
            <a:ext cx="2050180" cy="1986112"/>
          </a:xfrm>
          <a:custGeom>
            <a:avLst/>
            <a:gdLst/>
            <a:ahLst/>
            <a:cxnLst/>
            <a:rect r="r" b="b" t="t" l="l"/>
            <a:pathLst>
              <a:path h="1986112" w="2050180">
                <a:moveTo>
                  <a:pt x="0" y="0"/>
                </a:moveTo>
                <a:lnTo>
                  <a:pt x="2050179" y="0"/>
                </a:lnTo>
                <a:lnTo>
                  <a:pt x="2050179" y="1986111"/>
                </a:lnTo>
                <a:lnTo>
                  <a:pt x="0" y="1986111"/>
                </a:lnTo>
                <a:lnTo>
                  <a:pt x="0" y="0"/>
                </a:lnTo>
                <a:close/>
              </a:path>
            </a:pathLst>
          </a:custGeom>
          <a:blipFill>
            <a:blip r:embed="rId2"/>
            <a:stretch>
              <a:fillRect l="0" t="0" r="0" b="0"/>
            </a:stretch>
          </a:blipFill>
        </p:spPr>
      </p:sp>
      <p:sp>
        <p:nvSpPr>
          <p:cNvPr name="Freeform 3" id="3"/>
          <p:cNvSpPr/>
          <p:nvPr/>
        </p:nvSpPr>
        <p:spPr>
          <a:xfrm flipH="false" flipV="false" rot="0">
            <a:off x="15916587" y="7736004"/>
            <a:ext cx="1857769" cy="2279471"/>
          </a:xfrm>
          <a:custGeom>
            <a:avLst/>
            <a:gdLst/>
            <a:ahLst/>
            <a:cxnLst/>
            <a:rect r="r" b="b" t="t" l="l"/>
            <a:pathLst>
              <a:path h="2279471" w="1857769">
                <a:moveTo>
                  <a:pt x="0" y="0"/>
                </a:moveTo>
                <a:lnTo>
                  <a:pt x="1857768" y="0"/>
                </a:lnTo>
                <a:lnTo>
                  <a:pt x="1857768" y="2279471"/>
                </a:lnTo>
                <a:lnTo>
                  <a:pt x="0" y="2279471"/>
                </a:lnTo>
                <a:lnTo>
                  <a:pt x="0" y="0"/>
                </a:lnTo>
                <a:close/>
              </a:path>
            </a:pathLst>
          </a:custGeom>
          <a:blipFill>
            <a:blip r:embed="rId3"/>
            <a:stretch>
              <a:fillRect l="0" t="0" r="0" b="0"/>
            </a:stretch>
          </a:blipFill>
        </p:spPr>
      </p:sp>
      <p:sp>
        <p:nvSpPr>
          <p:cNvPr name="Freeform 4" id="4"/>
          <p:cNvSpPr/>
          <p:nvPr/>
        </p:nvSpPr>
        <p:spPr>
          <a:xfrm flipH="false" flipV="false" rot="0">
            <a:off x="6481980" y="2423794"/>
            <a:ext cx="5324040" cy="7557193"/>
          </a:xfrm>
          <a:custGeom>
            <a:avLst/>
            <a:gdLst/>
            <a:ahLst/>
            <a:cxnLst/>
            <a:rect r="r" b="b" t="t" l="l"/>
            <a:pathLst>
              <a:path h="7557193" w="5324040">
                <a:moveTo>
                  <a:pt x="0" y="0"/>
                </a:moveTo>
                <a:lnTo>
                  <a:pt x="5324040" y="0"/>
                </a:lnTo>
                <a:lnTo>
                  <a:pt x="5324040" y="7557193"/>
                </a:lnTo>
                <a:lnTo>
                  <a:pt x="0" y="7557193"/>
                </a:lnTo>
                <a:lnTo>
                  <a:pt x="0" y="0"/>
                </a:lnTo>
                <a:close/>
              </a:path>
            </a:pathLst>
          </a:custGeom>
          <a:blipFill>
            <a:blip r:embed="rId4"/>
            <a:stretch>
              <a:fillRect l="0" t="0" r="0" b="0"/>
            </a:stretch>
          </a:blipFill>
        </p:spPr>
      </p:sp>
      <p:sp>
        <p:nvSpPr>
          <p:cNvPr name="Freeform 5" id="5"/>
          <p:cNvSpPr/>
          <p:nvPr/>
        </p:nvSpPr>
        <p:spPr>
          <a:xfrm flipH="false" flipV="false" rot="0">
            <a:off x="9823669" y="8036605"/>
            <a:ext cx="1953776" cy="1944382"/>
          </a:xfrm>
          <a:custGeom>
            <a:avLst/>
            <a:gdLst/>
            <a:ahLst/>
            <a:cxnLst/>
            <a:rect r="r" b="b" t="t" l="l"/>
            <a:pathLst>
              <a:path h="1944382" w="1953776">
                <a:moveTo>
                  <a:pt x="0" y="0"/>
                </a:moveTo>
                <a:lnTo>
                  <a:pt x="1953776" y="0"/>
                </a:lnTo>
                <a:lnTo>
                  <a:pt x="1953776" y="1944382"/>
                </a:lnTo>
                <a:lnTo>
                  <a:pt x="0" y="1944382"/>
                </a:lnTo>
                <a:lnTo>
                  <a:pt x="0" y="0"/>
                </a:lnTo>
                <a:close/>
              </a:path>
            </a:pathLst>
          </a:custGeom>
          <a:blipFill>
            <a:blip r:embed="rId5"/>
            <a:stretch>
              <a:fillRect l="0" t="0" r="0" b="0"/>
            </a:stretch>
          </a:blipFill>
        </p:spPr>
      </p:sp>
      <p:sp>
        <p:nvSpPr>
          <p:cNvPr name="TextBox 6" id="6"/>
          <p:cNvSpPr txBox="true"/>
          <p:nvPr/>
        </p:nvSpPr>
        <p:spPr>
          <a:xfrm rot="0">
            <a:off x="0" y="123490"/>
            <a:ext cx="6262905" cy="1520190"/>
          </a:xfrm>
          <a:prstGeom prst="rect">
            <a:avLst/>
          </a:prstGeom>
        </p:spPr>
        <p:txBody>
          <a:bodyPr anchor="t" rtlCol="false" tIns="0" lIns="0" bIns="0" rIns="0">
            <a:spAutoFit/>
          </a:bodyPr>
          <a:lstStyle/>
          <a:p>
            <a:pPr algn="ctr">
              <a:lnSpc>
                <a:spcPts val="5880"/>
              </a:lnSpc>
            </a:pPr>
            <a:r>
              <a:rPr lang="en-US" sz="6000">
                <a:solidFill>
                  <a:srgbClr val="FFFFFF"/>
                </a:solidFill>
                <a:latin typeface="Canva Sans Bold"/>
              </a:rPr>
              <a:t>MobileNetV2</a:t>
            </a:r>
          </a:p>
          <a:p>
            <a:pPr algn="ctr">
              <a:lnSpc>
                <a:spcPts val="5880"/>
              </a:lnSpc>
            </a:pPr>
            <a:r>
              <a:rPr lang="en-US" sz="6000">
                <a:solidFill>
                  <a:srgbClr val="FFFFFF"/>
                </a:solidFill>
                <a:latin typeface="Canva Sans Bold"/>
              </a:rPr>
              <a:t>Results</a:t>
            </a:r>
          </a:p>
        </p:txBody>
      </p:sp>
      <p:sp>
        <p:nvSpPr>
          <p:cNvPr name="TextBox 7" id="7"/>
          <p:cNvSpPr txBox="true"/>
          <p:nvPr/>
        </p:nvSpPr>
        <p:spPr>
          <a:xfrm rot="0">
            <a:off x="12314097" y="8774594"/>
            <a:ext cx="2815623" cy="1195761"/>
          </a:xfrm>
          <a:prstGeom prst="rect">
            <a:avLst/>
          </a:prstGeom>
        </p:spPr>
        <p:txBody>
          <a:bodyPr anchor="t" rtlCol="false" tIns="0" lIns="0" bIns="0" rIns="0">
            <a:spAutoFit/>
          </a:bodyPr>
          <a:lstStyle/>
          <a:p>
            <a:pPr algn="ctr">
              <a:lnSpc>
                <a:spcPts val="4849"/>
              </a:lnSpc>
            </a:pPr>
            <a:r>
              <a:rPr lang="en-US" sz="3464">
                <a:solidFill>
                  <a:srgbClr val="FFFFFF"/>
                </a:solidFill>
                <a:latin typeface="Canva Sans Bold"/>
              </a:rPr>
              <a:t>Happy :: Fear</a:t>
            </a:r>
          </a:p>
          <a:p>
            <a:pPr algn="ctr">
              <a:lnSpc>
                <a:spcPts val="4849"/>
              </a:lnSpc>
              <a:spcBef>
                <a:spcPct val="0"/>
              </a:spcBef>
            </a:pPr>
          </a:p>
        </p:txBody>
      </p:sp>
      <p:sp>
        <p:nvSpPr>
          <p:cNvPr name="TextBox 8" id="8"/>
          <p:cNvSpPr txBox="true"/>
          <p:nvPr/>
        </p:nvSpPr>
        <p:spPr>
          <a:xfrm rot="0">
            <a:off x="2634659" y="2995064"/>
            <a:ext cx="3200326"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Surprise :: Fear</a:t>
            </a:r>
          </a:p>
        </p:txBody>
      </p:sp>
      <p:sp>
        <p:nvSpPr>
          <p:cNvPr name="TextBox 9" id="9"/>
          <p:cNvSpPr txBox="true"/>
          <p:nvPr/>
        </p:nvSpPr>
        <p:spPr>
          <a:xfrm rot="0">
            <a:off x="12240124" y="2995064"/>
            <a:ext cx="2667588"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Angry :: Fear</a:t>
            </a:r>
          </a:p>
        </p:txBody>
      </p:sp>
      <p:sp>
        <p:nvSpPr>
          <p:cNvPr name="TextBox 10" id="10"/>
          <p:cNvSpPr txBox="true"/>
          <p:nvPr/>
        </p:nvSpPr>
        <p:spPr>
          <a:xfrm rot="0">
            <a:off x="3595294" y="5024980"/>
            <a:ext cx="2344530"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Fear :: Fear</a:t>
            </a:r>
          </a:p>
        </p:txBody>
      </p:sp>
      <p:sp>
        <p:nvSpPr>
          <p:cNvPr name="TextBox 11" id="11"/>
          <p:cNvSpPr txBox="true"/>
          <p:nvPr/>
        </p:nvSpPr>
        <p:spPr>
          <a:xfrm rot="0">
            <a:off x="12185452" y="5024980"/>
            <a:ext cx="3500431"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Neutral :: Happy</a:t>
            </a:r>
          </a:p>
        </p:txBody>
      </p:sp>
      <p:sp>
        <p:nvSpPr>
          <p:cNvPr name="TextBox 12" id="12"/>
          <p:cNvSpPr txBox="true"/>
          <p:nvPr/>
        </p:nvSpPr>
        <p:spPr>
          <a:xfrm rot="0">
            <a:off x="3211758" y="6921679"/>
            <a:ext cx="2815623"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Happy :: Fear</a:t>
            </a:r>
          </a:p>
        </p:txBody>
      </p:sp>
      <p:sp>
        <p:nvSpPr>
          <p:cNvPr name="TextBox 13" id="13"/>
          <p:cNvSpPr txBox="true"/>
          <p:nvPr/>
        </p:nvSpPr>
        <p:spPr>
          <a:xfrm rot="0">
            <a:off x="12171964" y="6965674"/>
            <a:ext cx="3473352"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Disgust :: Happy</a:t>
            </a:r>
          </a:p>
        </p:txBody>
      </p:sp>
      <p:sp>
        <p:nvSpPr>
          <p:cNvPr name="TextBox 14" id="14"/>
          <p:cNvSpPr txBox="true"/>
          <p:nvPr/>
        </p:nvSpPr>
        <p:spPr>
          <a:xfrm rot="0">
            <a:off x="3942193" y="8818589"/>
            <a:ext cx="2201023" cy="582460"/>
          </a:xfrm>
          <a:prstGeom prst="rect">
            <a:avLst/>
          </a:prstGeom>
        </p:spPr>
        <p:txBody>
          <a:bodyPr anchor="t" rtlCol="false" tIns="0" lIns="0" bIns="0" rIns="0">
            <a:spAutoFit/>
          </a:bodyPr>
          <a:lstStyle/>
          <a:p>
            <a:pPr algn="ctr">
              <a:lnSpc>
                <a:spcPts val="4849"/>
              </a:lnSpc>
              <a:spcBef>
                <a:spcPct val="0"/>
              </a:spcBef>
            </a:pPr>
            <a:r>
              <a:rPr lang="en-US" sz="3464">
                <a:solidFill>
                  <a:srgbClr val="FFFFFF"/>
                </a:solidFill>
                <a:latin typeface="Canva Sans Bold"/>
              </a:rPr>
              <a:t>Sad :: Fear</a:t>
            </a:r>
          </a:p>
        </p:txBody>
      </p:sp>
      <p:sp>
        <p:nvSpPr>
          <p:cNvPr name="TextBox 15" id="15"/>
          <p:cNvSpPr txBox="true"/>
          <p:nvPr/>
        </p:nvSpPr>
        <p:spPr>
          <a:xfrm rot="0">
            <a:off x="6170290" y="645460"/>
            <a:ext cx="594742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1/8 12.5%</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4F63"/>
        </a:solidFill>
      </p:bgPr>
    </p:bg>
    <p:spTree>
      <p:nvGrpSpPr>
        <p:cNvPr id="1" name=""/>
        <p:cNvGrpSpPr/>
        <p:nvPr/>
      </p:nvGrpSpPr>
      <p:grpSpPr>
        <a:xfrm>
          <a:off x="0" y="0"/>
          <a:ext cx="0" cy="0"/>
          <a:chOff x="0" y="0"/>
          <a:chExt cx="0" cy="0"/>
        </a:xfrm>
      </p:grpSpPr>
      <p:sp>
        <p:nvSpPr>
          <p:cNvPr name="Freeform 2" id="2"/>
          <p:cNvSpPr/>
          <p:nvPr/>
        </p:nvSpPr>
        <p:spPr>
          <a:xfrm flipH="false" flipV="false" rot="541959">
            <a:off x="15528887" y="3970555"/>
            <a:ext cx="1993600" cy="2143656"/>
          </a:xfrm>
          <a:custGeom>
            <a:avLst/>
            <a:gdLst/>
            <a:ahLst/>
            <a:cxnLst/>
            <a:rect r="r" b="b" t="t" l="l"/>
            <a:pathLst>
              <a:path h="2143656" w="1993600">
                <a:moveTo>
                  <a:pt x="0" y="0"/>
                </a:moveTo>
                <a:lnTo>
                  <a:pt x="1993600" y="0"/>
                </a:lnTo>
                <a:lnTo>
                  <a:pt x="1993600" y="2143656"/>
                </a:lnTo>
                <a:lnTo>
                  <a:pt x="0" y="2143656"/>
                </a:lnTo>
                <a:lnTo>
                  <a:pt x="0" y="0"/>
                </a:lnTo>
                <a:close/>
              </a:path>
            </a:pathLst>
          </a:custGeom>
          <a:blipFill>
            <a:blip r:embed="rId2"/>
            <a:stretch>
              <a:fillRect l="0" t="0" r="0" b="0"/>
            </a:stretch>
          </a:blipFill>
        </p:spPr>
      </p:sp>
      <p:sp>
        <p:nvSpPr>
          <p:cNvPr name="Freeform 3" id="3"/>
          <p:cNvSpPr/>
          <p:nvPr/>
        </p:nvSpPr>
        <p:spPr>
          <a:xfrm flipH="false" flipV="false" rot="0">
            <a:off x="15551238" y="428753"/>
            <a:ext cx="2127162" cy="2124503"/>
          </a:xfrm>
          <a:custGeom>
            <a:avLst/>
            <a:gdLst/>
            <a:ahLst/>
            <a:cxnLst/>
            <a:rect r="r" b="b" t="t" l="l"/>
            <a:pathLst>
              <a:path h="2124503" w="2127162">
                <a:moveTo>
                  <a:pt x="0" y="0"/>
                </a:moveTo>
                <a:lnTo>
                  <a:pt x="2127162" y="0"/>
                </a:lnTo>
                <a:lnTo>
                  <a:pt x="2127162" y="2124502"/>
                </a:lnTo>
                <a:lnTo>
                  <a:pt x="0" y="2124502"/>
                </a:lnTo>
                <a:lnTo>
                  <a:pt x="0" y="0"/>
                </a:lnTo>
                <a:close/>
              </a:path>
            </a:pathLst>
          </a:custGeom>
          <a:blipFill>
            <a:blip r:embed="rId3"/>
            <a:stretch>
              <a:fillRect l="0" t="0" r="0" b="0"/>
            </a:stretch>
          </a:blipFill>
        </p:spPr>
      </p:sp>
      <p:sp>
        <p:nvSpPr>
          <p:cNvPr name="Freeform 4" id="4"/>
          <p:cNvSpPr/>
          <p:nvPr/>
        </p:nvSpPr>
        <p:spPr>
          <a:xfrm flipH="false" flipV="false" rot="2404845">
            <a:off x="15243944" y="7680887"/>
            <a:ext cx="1858527" cy="1819033"/>
          </a:xfrm>
          <a:custGeom>
            <a:avLst/>
            <a:gdLst/>
            <a:ahLst/>
            <a:cxnLst/>
            <a:rect r="r" b="b" t="t" l="l"/>
            <a:pathLst>
              <a:path h="1819033" w="1858527">
                <a:moveTo>
                  <a:pt x="0" y="0"/>
                </a:moveTo>
                <a:lnTo>
                  <a:pt x="1858527" y="0"/>
                </a:lnTo>
                <a:lnTo>
                  <a:pt x="1858527" y="1819032"/>
                </a:lnTo>
                <a:lnTo>
                  <a:pt x="0" y="1819032"/>
                </a:lnTo>
                <a:lnTo>
                  <a:pt x="0" y="0"/>
                </a:lnTo>
                <a:close/>
              </a:path>
            </a:pathLst>
          </a:custGeom>
          <a:blipFill>
            <a:blip r:embed="rId4"/>
            <a:stretch>
              <a:fillRect l="0" t="0" r="0" b="0"/>
            </a:stretch>
          </a:blipFill>
        </p:spPr>
      </p:sp>
      <p:sp>
        <p:nvSpPr>
          <p:cNvPr name="TextBox 5" id="5"/>
          <p:cNvSpPr txBox="true"/>
          <p:nvPr/>
        </p:nvSpPr>
        <p:spPr>
          <a:xfrm rot="0">
            <a:off x="408383" y="622007"/>
            <a:ext cx="7941394"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CONCLUSION</a:t>
            </a:r>
          </a:p>
        </p:txBody>
      </p:sp>
      <p:sp>
        <p:nvSpPr>
          <p:cNvPr name="TextBox 6" id="6"/>
          <p:cNvSpPr txBox="true"/>
          <p:nvPr/>
        </p:nvSpPr>
        <p:spPr>
          <a:xfrm rot="0">
            <a:off x="408383" y="2316207"/>
            <a:ext cx="15496932" cy="7834789"/>
          </a:xfrm>
          <a:prstGeom prst="rect">
            <a:avLst/>
          </a:prstGeom>
        </p:spPr>
        <p:txBody>
          <a:bodyPr anchor="t" rtlCol="false" tIns="0" lIns="0" bIns="0" rIns="0">
            <a:spAutoFit/>
          </a:bodyPr>
          <a:lstStyle/>
          <a:p>
            <a:pPr algn="l" marL="569144" indent="-284572" lvl="1">
              <a:lnSpc>
                <a:spcPts val="3690"/>
              </a:lnSpc>
              <a:buFont typeface="Arial"/>
              <a:buChar char="•"/>
            </a:pPr>
            <a:r>
              <a:rPr lang="en-US" sz="2636">
                <a:solidFill>
                  <a:srgbClr val="FFFFFF"/>
                </a:solidFill>
                <a:latin typeface="Canva Sans"/>
              </a:rPr>
              <a:t>Using the dataset from kaggle we were able to build a CNN and a MobileNetV2 model which is capable of recognizing the facial emotion of a user.</a:t>
            </a:r>
          </a:p>
          <a:p>
            <a:pPr algn="l">
              <a:lnSpc>
                <a:spcPts val="3690"/>
              </a:lnSpc>
            </a:pPr>
          </a:p>
          <a:p>
            <a:pPr algn="l" marL="569144" indent="-284572" lvl="1">
              <a:lnSpc>
                <a:spcPts val="3690"/>
              </a:lnSpc>
              <a:buFont typeface="Arial"/>
              <a:buChar char="•"/>
            </a:pPr>
            <a:r>
              <a:rPr lang="en-US" sz="2636">
                <a:solidFill>
                  <a:srgbClr val="FFFFFF"/>
                </a:solidFill>
                <a:latin typeface="Canva Sans"/>
              </a:rPr>
              <a:t>From the confussion matrix we saw that the first model does a good job in predicting most of the classes but the performance is comparatively lower in classes angry and fear. This might be caused due to fewer amount of data present for these classes.</a:t>
            </a:r>
          </a:p>
          <a:p>
            <a:pPr algn="l">
              <a:lnSpc>
                <a:spcPts val="3690"/>
              </a:lnSpc>
            </a:pPr>
          </a:p>
          <a:p>
            <a:pPr algn="l" marL="569144" indent="-284572" lvl="1">
              <a:lnSpc>
                <a:spcPts val="3690"/>
              </a:lnSpc>
              <a:buFont typeface="Arial"/>
              <a:buChar char="•"/>
            </a:pPr>
            <a:r>
              <a:rPr lang="en-US" sz="2636">
                <a:solidFill>
                  <a:srgbClr val="FFFFFF"/>
                </a:solidFill>
                <a:latin typeface="Canva Sans"/>
              </a:rPr>
              <a:t>From the confussion matrix we saw that the second model may predict happiness and surprise correctmy, but strugges to predict other emotions, this could to the usage of different input shapes in MobileNetV2 and it's necessaty to train on more Data than CNN.</a:t>
            </a:r>
          </a:p>
          <a:p>
            <a:pPr algn="l">
              <a:lnSpc>
                <a:spcPts val="3690"/>
              </a:lnSpc>
            </a:pPr>
          </a:p>
          <a:p>
            <a:pPr algn="l" marL="569144" indent="-284572" lvl="1">
              <a:lnSpc>
                <a:spcPts val="3690"/>
              </a:lnSpc>
              <a:buFont typeface="Arial"/>
              <a:buChar char="•"/>
            </a:pPr>
            <a:r>
              <a:rPr lang="en-US" sz="2636">
                <a:solidFill>
                  <a:srgbClr val="FFFFFF"/>
                </a:solidFill>
                <a:latin typeface="Canva Sans"/>
              </a:rPr>
              <a:t>Finally we tested both models using an image followed by an array of images, the CNN model predicted 5/8 pictures corrrectly which is not bad, getting results 62.5% correctly while the MobileNetV2 model predicted only 1/8 pictures, getting only 12.5% correctly.</a:t>
            </a:r>
          </a:p>
          <a:p>
            <a:pPr algn="l">
              <a:lnSpc>
                <a:spcPts val="3690"/>
              </a:lnSpc>
            </a:pPr>
          </a:p>
          <a:p>
            <a:pPr algn="l" marL="569144" indent="-284572" lvl="1">
              <a:lnSpc>
                <a:spcPts val="3690"/>
              </a:lnSpc>
              <a:buFont typeface="Arial"/>
              <a:buChar char="•"/>
            </a:pPr>
            <a:r>
              <a:rPr lang="en-US" sz="2636">
                <a:solidFill>
                  <a:srgbClr val="FFFFFF"/>
                </a:solidFill>
                <a:latin typeface="Canva Sans"/>
              </a:rPr>
              <a:t>CNN &gt; MobileNetV2 in FER.</a:t>
            </a:r>
          </a:p>
          <a:p>
            <a:pPr algn="just">
              <a:lnSpc>
                <a:spcPts val="369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34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948595" y="359367"/>
            <a:ext cx="16215329" cy="11969861"/>
          </a:xfrm>
          <a:custGeom>
            <a:avLst/>
            <a:gdLst/>
            <a:ahLst/>
            <a:cxnLst/>
            <a:rect r="r" b="b" t="t" l="l"/>
            <a:pathLst>
              <a:path h="11969861" w="16215329">
                <a:moveTo>
                  <a:pt x="0" y="0"/>
                </a:moveTo>
                <a:lnTo>
                  <a:pt x="16215329" y="0"/>
                </a:lnTo>
                <a:lnTo>
                  <a:pt x="16215329" y="11969861"/>
                </a:lnTo>
                <a:lnTo>
                  <a:pt x="0" y="11969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97339" y="4274503"/>
            <a:ext cx="729332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4F63"/>
        </a:solidFill>
      </p:bgPr>
    </p:bg>
    <p:spTree>
      <p:nvGrpSpPr>
        <p:cNvPr id="1" name=""/>
        <p:cNvGrpSpPr/>
        <p:nvPr/>
      </p:nvGrpSpPr>
      <p:grpSpPr>
        <a:xfrm>
          <a:off x="0" y="0"/>
          <a:ext cx="0" cy="0"/>
          <a:chOff x="0" y="0"/>
          <a:chExt cx="0" cy="0"/>
        </a:xfrm>
      </p:grpSpPr>
      <p:sp>
        <p:nvSpPr>
          <p:cNvPr name="Freeform 2" id="2"/>
          <p:cNvSpPr/>
          <p:nvPr/>
        </p:nvSpPr>
        <p:spPr>
          <a:xfrm flipH="false" flipV="false" rot="0">
            <a:off x="-2185476" y="-5090452"/>
            <a:ext cx="21674540" cy="14773152"/>
          </a:xfrm>
          <a:custGeom>
            <a:avLst/>
            <a:gdLst/>
            <a:ahLst/>
            <a:cxnLst/>
            <a:rect r="r" b="b" t="t" l="l"/>
            <a:pathLst>
              <a:path h="14773152" w="21674540">
                <a:moveTo>
                  <a:pt x="0" y="0"/>
                </a:moveTo>
                <a:lnTo>
                  <a:pt x="21674540" y="0"/>
                </a:lnTo>
                <a:lnTo>
                  <a:pt x="21674540" y="14773152"/>
                </a:lnTo>
                <a:lnTo>
                  <a:pt x="0" y="14773152"/>
                </a:lnTo>
                <a:lnTo>
                  <a:pt x="0" y="0"/>
                </a:lnTo>
                <a:close/>
              </a:path>
            </a:pathLst>
          </a:custGeom>
          <a:blipFill>
            <a:blip r:embed="rId2">
              <a:extLst>
                <a:ext uri="{96DAC541-7B7A-43D3-8B79-37D633B846F1}">
                  <asvg:svgBlip xmlns:asvg="http://schemas.microsoft.com/office/drawing/2016/SVG/main" r:embed="rId3"/>
                </a:ext>
              </a:extLst>
            </a:blip>
            <a:stretch>
              <a:fillRect l="0" t="0" r="0" b="-8302"/>
            </a:stretch>
          </a:blipFill>
        </p:spPr>
      </p:sp>
      <p:sp>
        <p:nvSpPr>
          <p:cNvPr name="TextBox 3" id="3"/>
          <p:cNvSpPr txBox="true"/>
          <p:nvPr/>
        </p:nvSpPr>
        <p:spPr>
          <a:xfrm rot="0">
            <a:off x="1173531" y="1015367"/>
            <a:ext cx="11376857" cy="1174039"/>
          </a:xfrm>
          <a:prstGeom prst="rect">
            <a:avLst/>
          </a:prstGeom>
        </p:spPr>
        <p:txBody>
          <a:bodyPr anchor="t" rtlCol="false" tIns="0" lIns="0" bIns="0" rIns="0">
            <a:spAutoFit/>
          </a:bodyPr>
          <a:lstStyle/>
          <a:p>
            <a:pPr algn="ctr">
              <a:lnSpc>
                <a:spcPts val="9520"/>
              </a:lnSpc>
            </a:pPr>
            <a:r>
              <a:rPr lang="en-US" sz="6800">
                <a:solidFill>
                  <a:srgbClr val="FFFFFF"/>
                </a:solidFill>
                <a:latin typeface="Canva Sans Bold"/>
              </a:rPr>
              <a:t>Overview of Deep Learning</a:t>
            </a:r>
          </a:p>
        </p:txBody>
      </p:sp>
      <p:sp>
        <p:nvSpPr>
          <p:cNvPr name="TextBox 4" id="4"/>
          <p:cNvSpPr txBox="true"/>
          <p:nvPr/>
        </p:nvSpPr>
        <p:spPr>
          <a:xfrm rot="0">
            <a:off x="527061" y="4506347"/>
            <a:ext cx="16249466" cy="17805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rPr>
              <a:t>Deep learning is a subset of</a:t>
            </a:r>
            <a:r>
              <a:rPr lang="en-US" sz="3399">
                <a:solidFill>
                  <a:srgbClr val="FFFFFF"/>
                </a:solidFill>
                <a:latin typeface="Canva Sans"/>
              </a:rPr>
              <a:t> machine learning that utilizes artificial neural networks with multiple layers to learn and extract features from data.</a:t>
            </a:r>
          </a:p>
          <a:p>
            <a:pPr algn="l">
              <a:lnSpc>
                <a:spcPts val="4759"/>
              </a:lnSpc>
            </a:pPr>
          </a:p>
        </p:txBody>
      </p:sp>
      <p:sp>
        <p:nvSpPr>
          <p:cNvPr name="TextBox 5" id="5"/>
          <p:cNvSpPr txBox="true"/>
          <p:nvPr/>
        </p:nvSpPr>
        <p:spPr>
          <a:xfrm rot="0">
            <a:off x="527061" y="6220212"/>
            <a:ext cx="14896977" cy="17805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rPr>
              <a:t>Deep learning is particularly effective for face emotion recognition due to its ability to automatically learn features from raw data.</a:t>
            </a:r>
          </a:p>
          <a:p>
            <a:pPr algn="l">
              <a:lnSpc>
                <a:spcPts val="47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4F63"/>
        </a:solidFill>
      </p:bgPr>
    </p:bg>
    <p:spTree>
      <p:nvGrpSpPr>
        <p:cNvPr id="1" name=""/>
        <p:cNvGrpSpPr/>
        <p:nvPr/>
      </p:nvGrpSpPr>
      <p:grpSpPr>
        <a:xfrm>
          <a:off x="0" y="0"/>
          <a:ext cx="0" cy="0"/>
          <a:chOff x="0" y="0"/>
          <a:chExt cx="0" cy="0"/>
        </a:xfrm>
      </p:grpSpPr>
      <p:sp>
        <p:nvSpPr>
          <p:cNvPr name="Freeform 2" id="2"/>
          <p:cNvSpPr/>
          <p:nvPr/>
        </p:nvSpPr>
        <p:spPr>
          <a:xfrm flipH="false" flipV="false" rot="0">
            <a:off x="-6971408" y="-2856376"/>
            <a:ext cx="21674540" cy="15999752"/>
          </a:xfrm>
          <a:custGeom>
            <a:avLst/>
            <a:gdLst/>
            <a:ahLst/>
            <a:cxnLst/>
            <a:rect r="r" b="b" t="t" l="l"/>
            <a:pathLst>
              <a:path h="15999752" w="21674540">
                <a:moveTo>
                  <a:pt x="0" y="0"/>
                </a:moveTo>
                <a:lnTo>
                  <a:pt x="21674541" y="0"/>
                </a:lnTo>
                <a:lnTo>
                  <a:pt x="21674541" y="15999752"/>
                </a:lnTo>
                <a:lnTo>
                  <a:pt x="0" y="159997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1287">
            <a:off x="14627449" y="1020615"/>
            <a:ext cx="3148790" cy="2806359"/>
          </a:xfrm>
          <a:custGeom>
            <a:avLst/>
            <a:gdLst/>
            <a:ahLst/>
            <a:cxnLst/>
            <a:rect r="r" b="b" t="t" l="l"/>
            <a:pathLst>
              <a:path h="2806359" w="3148790">
                <a:moveTo>
                  <a:pt x="0" y="0"/>
                </a:moveTo>
                <a:lnTo>
                  <a:pt x="3148790" y="0"/>
                </a:lnTo>
                <a:lnTo>
                  <a:pt x="3148790" y="2806359"/>
                </a:lnTo>
                <a:lnTo>
                  <a:pt x="0" y="2806359"/>
                </a:lnTo>
                <a:lnTo>
                  <a:pt x="0" y="0"/>
                </a:lnTo>
                <a:close/>
              </a:path>
            </a:pathLst>
          </a:custGeom>
          <a:blipFill>
            <a:blip r:embed="rId4"/>
            <a:stretch>
              <a:fillRect l="0" t="0" r="0" b="0"/>
            </a:stretch>
          </a:blipFill>
        </p:spPr>
      </p:sp>
      <p:sp>
        <p:nvSpPr>
          <p:cNvPr name="TextBox 4" id="4"/>
          <p:cNvSpPr txBox="true"/>
          <p:nvPr/>
        </p:nvSpPr>
        <p:spPr>
          <a:xfrm rot="0">
            <a:off x="564414" y="857250"/>
            <a:ext cx="11774963"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INTRODUCTION</a:t>
            </a:r>
          </a:p>
        </p:txBody>
      </p:sp>
      <p:sp>
        <p:nvSpPr>
          <p:cNvPr name="TextBox 5" id="5"/>
          <p:cNvSpPr txBox="true"/>
          <p:nvPr/>
        </p:nvSpPr>
        <p:spPr>
          <a:xfrm rot="0">
            <a:off x="1783717" y="3601127"/>
            <a:ext cx="11897981" cy="17805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rPr>
              <a:t>Face emotion recognition involves the identification and analysis of human emotions from facial expressions using deep learning techniques.</a:t>
            </a:r>
          </a:p>
        </p:txBody>
      </p:sp>
      <p:sp>
        <p:nvSpPr>
          <p:cNvPr name="TextBox 6" id="6"/>
          <p:cNvSpPr txBox="true"/>
          <p:nvPr/>
        </p:nvSpPr>
        <p:spPr>
          <a:xfrm rot="0">
            <a:off x="1783717" y="6559000"/>
            <a:ext cx="13250469" cy="1780540"/>
          </a:xfrm>
          <a:prstGeom prst="rect">
            <a:avLst/>
          </a:prstGeom>
        </p:spPr>
        <p:txBody>
          <a:bodyPr anchor="t" rtlCol="false" tIns="0" lIns="0" bIns="0" rIns="0">
            <a:spAutoFit/>
          </a:bodyPr>
          <a:lstStyle/>
          <a:p>
            <a:pPr algn="l">
              <a:lnSpc>
                <a:spcPts val="4759"/>
              </a:lnSpc>
            </a:pPr>
            <a:r>
              <a:rPr lang="en-US" sz="3399">
                <a:solidFill>
                  <a:srgbClr val="FFFFFF"/>
                </a:solidFill>
                <a:latin typeface="Canva Sans"/>
              </a:rPr>
              <a:t>Emotion detection has numerous applications including human-computer interaction, market research, and mental health monitoring.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D34F"/>
        </a:solidFill>
      </p:bgPr>
    </p:bg>
    <p:spTree>
      <p:nvGrpSpPr>
        <p:cNvPr id="1" name=""/>
        <p:cNvGrpSpPr/>
        <p:nvPr/>
      </p:nvGrpSpPr>
      <p:grpSpPr>
        <a:xfrm>
          <a:off x="0" y="0"/>
          <a:ext cx="0" cy="0"/>
          <a:chOff x="0" y="0"/>
          <a:chExt cx="0" cy="0"/>
        </a:xfrm>
      </p:grpSpPr>
      <p:sp>
        <p:nvSpPr>
          <p:cNvPr name="Freeform 2" id="2"/>
          <p:cNvSpPr/>
          <p:nvPr/>
        </p:nvSpPr>
        <p:spPr>
          <a:xfrm flipH="false" flipV="false" rot="0">
            <a:off x="5314739" y="-1042373"/>
            <a:ext cx="16215329" cy="11969861"/>
          </a:xfrm>
          <a:custGeom>
            <a:avLst/>
            <a:gdLst/>
            <a:ahLst/>
            <a:cxnLst/>
            <a:rect r="r" b="b" t="t" l="l"/>
            <a:pathLst>
              <a:path h="11969861" w="16215329">
                <a:moveTo>
                  <a:pt x="0" y="0"/>
                </a:moveTo>
                <a:lnTo>
                  <a:pt x="16215329" y="0"/>
                </a:lnTo>
                <a:lnTo>
                  <a:pt x="16215329" y="11969861"/>
                </a:lnTo>
                <a:lnTo>
                  <a:pt x="0" y="11969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2420">
            <a:off x="15081554" y="1237625"/>
            <a:ext cx="2137297" cy="2134625"/>
          </a:xfrm>
          <a:custGeom>
            <a:avLst/>
            <a:gdLst/>
            <a:ahLst/>
            <a:cxnLst/>
            <a:rect r="r" b="b" t="t" l="l"/>
            <a:pathLst>
              <a:path h="2134625" w="2137297">
                <a:moveTo>
                  <a:pt x="0" y="0"/>
                </a:moveTo>
                <a:lnTo>
                  <a:pt x="2137297" y="0"/>
                </a:lnTo>
                <a:lnTo>
                  <a:pt x="2137297" y="2134625"/>
                </a:lnTo>
                <a:lnTo>
                  <a:pt x="0" y="2134625"/>
                </a:lnTo>
                <a:lnTo>
                  <a:pt x="0" y="0"/>
                </a:lnTo>
                <a:close/>
              </a:path>
            </a:pathLst>
          </a:custGeom>
          <a:blipFill>
            <a:blip r:embed="rId4"/>
            <a:stretch>
              <a:fillRect l="0" t="0" r="0" b="0"/>
            </a:stretch>
          </a:blipFill>
        </p:spPr>
      </p:sp>
      <p:sp>
        <p:nvSpPr>
          <p:cNvPr name="TextBox 4" id="4"/>
          <p:cNvSpPr txBox="true"/>
          <p:nvPr/>
        </p:nvSpPr>
        <p:spPr>
          <a:xfrm rot="0">
            <a:off x="1028700" y="857250"/>
            <a:ext cx="10127531" cy="1566544"/>
          </a:xfrm>
          <a:prstGeom prst="rect">
            <a:avLst/>
          </a:prstGeom>
        </p:spPr>
        <p:txBody>
          <a:bodyPr anchor="t" rtlCol="false" tIns="0" lIns="0" bIns="0" rIns="0">
            <a:spAutoFit/>
          </a:bodyPr>
          <a:lstStyle/>
          <a:p>
            <a:pPr algn="ctr">
              <a:lnSpc>
                <a:spcPts val="12880"/>
              </a:lnSpc>
            </a:pPr>
            <a:r>
              <a:rPr lang="en-US" sz="9200">
                <a:solidFill>
                  <a:srgbClr val="2F2525"/>
                </a:solidFill>
                <a:latin typeface="Canva Sans Bold"/>
              </a:rPr>
              <a:t>Dataset Selection</a:t>
            </a:r>
          </a:p>
        </p:txBody>
      </p:sp>
      <p:sp>
        <p:nvSpPr>
          <p:cNvPr name="TextBox 5" id="5"/>
          <p:cNvSpPr txBox="true"/>
          <p:nvPr/>
        </p:nvSpPr>
        <p:spPr>
          <a:xfrm rot="0">
            <a:off x="1028700" y="3877310"/>
            <a:ext cx="13322540" cy="5981065"/>
          </a:xfrm>
          <a:prstGeom prst="rect">
            <a:avLst/>
          </a:prstGeom>
        </p:spPr>
        <p:txBody>
          <a:bodyPr anchor="t" rtlCol="false" tIns="0" lIns="0" bIns="0" rIns="0">
            <a:spAutoFit/>
          </a:bodyPr>
          <a:lstStyle/>
          <a:p>
            <a:pPr algn="l">
              <a:lnSpc>
                <a:spcPts val="4759"/>
              </a:lnSpc>
            </a:pPr>
            <a:r>
              <a:rPr lang="en-US" sz="3399">
                <a:solidFill>
                  <a:srgbClr val="2F2525"/>
                </a:solidFill>
                <a:latin typeface="Canva Sans"/>
              </a:rPr>
              <a:t>Datasets play a crucial role in training accurate </a:t>
            </a:r>
            <a:r>
              <a:rPr lang="en-US" sz="3399">
                <a:solidFill>
                  <a:srgbClr val="2F2525"/>
                </a:solidFill>
                <a:latin typeface="Canva Sans"/>
              </a:rPr>
              <a:t>deep learning models based on their size and diversity.</a:t>
            </a:r>
          </a:p>
          <a:p>
            <a:pPr algn="l">
              <a:lnSpc>
                <a:spcPts val="4759"/>
              </a:lnSpc>
            </a:pPr>
          </a:p>
          <a:p>
            <a:pPr algn="l">
              <a:lnSpc>
                <a:spcPts val="4759"/>
              </a:lnSpc>
            </a:pPr>
            <a:r>
              <a:rPr lang="en-US" sz="3399">
                <a:solidFill>
                  <a:srgbClr val="2F2525"/>
                </a:solidFill>
                <a:latin typeface="Canva Sans"/>
              </a:rPr>
              <a:t>Examples of FER datasets used in  include CK+, FER2013, and RAF-DB, each with its own characteristics and challenges.</a:t>
            </a:r>
          </a:p>
          <a:p>
            <a:pPr algn="l">
              <a:lnSpc>
                <a:spcPts val="4759"/>
              </a:lnSpc>
            </a:pPr>
          </a:p>
          <a:p>
            <a:pPr algn="just">
              <a:lnSpc>
                <a:spcPts val="4759"/>
              </a:lnSpc>
            </a:pPr>
            <a:r>
              <a:rPr lang="en-US" sz="3399">
                <a:solidFill>
                  <a:srgbClr val="2F2525"/>
                </a:solidFill>
                <a:latin typeface="Canva Sans"/>
              </a:rPr>
              <a:t>We chose the FER2013 Dataset for our code as it provides a large data to train our models and a variety of emotions for FER.</a:t>
            </a:r>
          </a:p>
          <a:p>
            <a:pPr algn="just">
              <a:lnSpc>
                <a:spcPts val="4759"/>
              </a:lnSpc>
            </a:pPr>
            <a:r>
              <a:rPr lang="en-US" sz="3399">
                <a:solidFill>
                  <a:srgbClr val="2F2525"/>
                </a:solidFill>
                <a:latin typeface="Canva Sans"/>
              </a:rPr>
              <a:t>The training set consists of 28,709 examples and the public test set consists of 3,589 examples.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D34F"/>
        </a:solidFill>
      </p:bgPr>
    </p:bg>
    <p:spTree>
      <p:nvGrpSpPr>
        <p:cNvPr id="1" name=""/>
        <p:cNvGrpSpPr/>
        <p:nvPr/>
      </p:nvGrpSpPr>
      <p:grpSpPr>
        <a:xfrm>
          <a:off x="0" y="0"/>
          <a:ext cx="0" cy="0"/>
          <a:chOff x="0" y="0"/>
          <a:chExt cx="0" cy="0"/>
        </a:xfrm>
      </p:grpSpPr>
      <p:sp>
        <p:nvSpPr>
          <p:cNvPr name="Freeform 2" id="2"/>
          <p:cNvSpPr/>
          <p:nvPr/>
        </p:nvSpPr>
        <p:spPr>
          <a:xfrm flipH="false" flipV="false" rot="0">
            <a:off x="5447256" y="263865"/>
            <a:ext cx="16215329" cy="11969861"/>
          </a:xfrm>
          <a:custGeom>
            <a:avLst/>
            <a:gdLst/>
            <a:ahLst/>
            <a:cxnLst/>
            <a:rect r="r" b="b" t="t" l="l"/>
            <a:pathLst>
              <a:path h="11969861" w="16215329">
                <a:moveTo>
                  <a:pt x="0" y="0"/>
                </a:moveTo>
                <a:lnTo>
                  <a:pt x="16215329" y="0"/>
                </a:lnTo>
                <a:lnTo>
                  <a:pt x="16215329" y="11969861"/>
                </a:lnTo>
                <a:lnTo>
                  <a:pt x="0" y="11969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18594" y="2425436"/>
            <a:ext cx="2240706" cy="2301111"/>
          </a:xfrm>
          <a:custGeom>
            <a:avLst/>
            <a:gdLst/>
            <a:ahLst/>
            <a:cxnLst/>
            <a:rect r="r" b="b" t="t" l="l"/>
            <a:pathLst>
              <a:path h="2301111" w="2240706">
                <a:moveTo>
                  <a:pt x="0" y="0"/>
                </a:moveTo>
                <a:lnTo>
                  <a:pt x="2240706" y="0"/>
                </a:lnTo>
                <a:lnTo>
                  <a:pt x="2240706" y="2301110"/>
                </a:lnTo>
                <a:lnTo>
                  <a:pt x="0" y="2301110"/>
                </a:lnTo>
                <a:lnTo>
                  <a:pt x="0" y="0"/>
                </a:lnTo>
                <a:close/>
              </a:path>
            </a:pathLst>
          </a:custGeom>
          <a:blipFill>
            <a:blip r:embed="rId4"/>
            <a:stretch>
              <a:fillRect l="0" t="0" r="0" b="0"/>
            </a:stretch>
          </a:blipFill>
        </p:spPr>
      </p:sp>
      <p:sp>
        <p:nvSpPr>
          <p:cNvPr name="Freeform 4" id="4"/>
          <p:cNvSpPr/>
          <p:nvPr/>
        </p:nvSpPr>
        <p:spPr>
          <a:xfrm flipH="false" flipV="false" rot="0">
            <a:off x="6499269" y="7332653"/>
            <a:ext cx="2164633" cy="2167342"/>
          </a:xfrm>
          <a:custGeom>
            <a:avLst/>
            <a:gdLst/>
            <a:ahLst/>
            <a:cxnLst/>
            <a:rect r="r" b="b" t="t" l="l"/>
            <a:pathLst>
              <a:path h="2167342" w="2164633">
                <a:moveTo>
                  <a:pt x="0" y="0"/>
                </a:moveTo>
                <a:lnTo>
                  <a:pt x="2164633" y="0"/>
                </a:lnTo>
                <a:lnTo>
                  <a:pt x="2164633" y="2167343"/>
                </a:lnTo>
                <a:lnTo>
                  <a:pt x="0" y="2167343"/>
                </a:lnTo>
                <a:lnTo>
                  <a:pt x="0" y="0"/>
                </a:lnTo>
                <a:close/>
              </a:path>
            </a:pathLst>
          </a:custGeom>
          <a:blipFill>
            <a:blip r:embed="rId5"/>
            <a:stretch>
              <a:fillRect l="0" t="0" r="0" b="0"/>
            </a:stretch>
          </a:blipFill>
        </p:spPr>
      </p:sp>
      <p:sp>
        <p:nvSpPr>
          <p:cNvPr name="TextBox 5" id="5"/>
          <p:cNvSpPr txBox="true"/>
          <p:nvPr/>
        </p:nvSpPr>
        <p:spPr>
          <a:xfrm rot="0">
            <a:off x="1028700" y="648265"/>
            <a:ext cx="1500075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Preprocessing Techniques</a:t>
            </a:r>
          </a:p>
        </p:txBody>
      </p:sp>
      <p:sp>
        <p:nvSpPr>
          <p:cNvPr name="TextBox 6" id="6"/>
          <p:cNvSpPr txBox="true"/>
          <p:nvPr/>
        </p:nvSpPr>
        <p:spPr>
          <a:xfrm rot="0">
            <a:off x="715079" y="3987104"/>
            <a:ext cx="14706739" cy="47809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Preprocessing helps enhance the quality of input data and improve model performance.</a:t>
            </a:r>
          </a:p>
          <a:p>
            <a:pPr algn="l">
              <a:lnSpc>
                <a:spcPts val="4759"/>
              </a:lnSpc>
            </a:pPr>
          </a:p>
          <a:p>
            <a:pPr algn="l">
              <a:lnSpc>
                <a:spcPts val="4759"/>
              </a:lnSpc>
            </a:pPr>
            <a:r>
              <a:rPr lang="en-US" sz="3399">
                <a:solidFill>
                  <a:srgbClr val="000000"/>
                </a:solidFill>
                <a:latin typeface="Canva Sans"/>
              </a:rPr>
              <a:t>For our Dataset we Rescaled the data, preformed data augmentation, split the data into training and validation sets.</a:t>
            </a:r>
          </a:p>
          <a:p>
            <a:pPr algn="l">
              <a:lnSpc>
                <a:spcPts val="4759"/>
              </a:lnSpc>
            </a:pPr>
          </a:p>
          <a:p>
            <a:pPr algn="l">
              <a:lnSpc>
                <a:spcPts val="4759"/>
              </a:lnSpc>
            </a:pPr>
          </a:p>
          <a:p>
            <a:pPr algn="r">
              <a:lnSpc>
                <a:spcPts val="47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4F63"/>
        </a:solidFill>
      </p:bgPr>
    </p:bg>
    <p:spTree>
      <p:nvGrpSpPr>
        <p:cNvPr id="1" name=""/>
        <p:cNvGrpSpPr/>
        <p:nvPr/>
      </p:nvGrpSpPr>
      <p:grpSpPr>
        <a:xfrm>
          <a:off x="0" y="0"/>
          <a:ext cx="0" cy="0"/>
          <a:chOff x="0" y="0"/>
          <a:chExt cx="0" cy="0"/>
        </a:xfrm>
      </p:grpSpPr>
      <p:sp>
        <p:nvSpPr>
          <p:cNvPr name="Freeform 2" id="2"/>
          <p:cNvSpPr/>
          <p:nvPr/>
        </p:nvSpPr>
        <p:spPr>
          <a:xfrm flipH="false" flipV="false" rot="792692">
            <a:off x="15129781" y="1224121"/>
            <a:ext cx="1934098" cy="1934098"/>
          </a:xfrm>
          <a:custGeom>
            <a:avLst/>
            <a:gdLst/>
            <a:ahLst/>
            <a:cxnLst/>
            <a:rect r="r" b="b" t="t" l="l"/>
            <a:pathLst>
              <a:path h="1934098" w="1934098">
                <a:moveTo>
                  <a:pt x="0" y="0"/>
                </a:moveTo>
                <a:lnTo>
                  <a:pt x="1934098" y="0"/>
                </a:lnTo>
                <a:lnTo>
                  <a:pt x="1934098" y="1934098"/>
                </a:lnTo>
                <a:lnTo>
                  <a:pt x="0" y="1934098"/>
                </a:lnTo>
                <a:lnTo>
                  <a:pt x="0" y="0"/>
                </a:lnTo>
                <a:close/>
              </a:path>
            </a:pathLst>
          </a:custGeom>
          <a:blipFill>
            <a:blip r:embed="rId2"/>
            <a:stretch>
              <a:fillRect l="0" t="0" r="0" b="0"/>
            </a:stretch>
          </a:blipFill>
        </p:spPr>
      </p:sp>
      <p:sp>
        <p:nvSpPr>
          <p:cNvPr name="Freeform 3" id="3"/>
          <p:cNvSpPr/>
          <p:nvPr/>
        </p:nvSpPr>
        <p:spPr>
          <a:xfrm flipH="false" flipV="false" rot="-600010">
            <a:off x="16080949" y="8069231"/>
            <a:ext cx="2050180" cy="1986112"/>
          </a:xfrm>
          <a:custGeom>
            <a:avLst/>
            <a:gdLst/>
            <a:ahLst/>
            <a:cxnLst/>
            <a:rect r="r" b="b" t="t" l="l"/>
            <a:pathLst>
              <a:path h="1986112" w="2050180">
                <a:moveTo>
                  <a:pt x="0" y="0"/>
                </a:moveTo>
                <a:lnTo>
                  <a:pt x="2050180" y="0"/>
                </a:lnTo>
                <a:lnTo>
                  <a:pt x="2050180" y="1986112"/>
                </a:lnTo>
                <a:lnTo>
                  <a:pt x="0" y="1986112"/>
                </a:lnTo>
                <a:lnTo>
                  <a:pt x="0" y="0"/>
                </a:lnTo>
                <a:close/>
              </a:path>
            </a:pathLst>
          </a:custGeom>
          <a:blipFill>
            <a:blip r:embed="rId3"/>
            <a:stretch>
              <a:fillRect l="0" t="0" r="0" b="0"/>
            </a:stretch>
          </a:blipFill>
        </p:spPr>
      </p:sp>
      <p:sp>
        <p:nvSpPr>
          <p:cNvPr name="TextBox 4" id="4"/>
          <p:cNvSpPr txBox="true"/>
          <p:nvPr/>
        </p:nvSpPr>
        <p:spPr>
          <a:xfrm rot="0">
            <a:off x="1481421" y="857250"/>
            <a:ext cx="11130483"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a:rPr>
              <a:t>Model Architecture</a:t>
            </a:r>
          </a:p>
        </p:txBody>
      </p:sp>
      <p:sp>
        <p:nvSpPr>
          <p:cNvPr name="TextBox 5" id="5"/>
          <p:cNvSpPr txBox="true"/>
          <p:nvPr/>
        </p:nvSpPr>
        <p:spPr>
          <a:xfrm rot="0">
            <a:off x="1481421" y="3681297"/>
            <a:ext cx="14587531" cy="4780915"/>
          </a:xfrm>
          <a:prstGeom prst="rect">
            <a:avLst/>
          </a:prstGeom>
        </p:spPr>
        <p:txBody>
          <a:bodyPr anchor="t" rtlCol="false" tIns="0" lIns="0" bIns="0" rIns="0">
            <a:spAutoFit/>
          </a:bodyPr>
          <a:lstStyle/>
          <a:p>
            <a:pPr algn="l">
              <a:lnSpc>
                <a:spcPts val="4759"/>
              </a:lnSpc>
            </a:pPr>
            <a:r>
              <a:rPr lang="en-US" sz="3399">
                <a:solidFill>
                  <a:srgbClr val="FFFFFF"/>
                </a:solidFill>
                <a:latin typeface="Canva Sans"/>
              </a:rPr>
              <a:t>First model: Convolutional Neural Network (CNN), We applied Padding, Activation, Maxpooling, Batch normalization, </a:t>
            </a:r>
          </a:p>
          <a:p>
            <a:pPr algn="l">
              <a:lnSpc>
                <a:spcPts val="4759"/>
              </a:lnSpc>
            </a:pPr>
            <a:r>
              <a:rPr lang="en-US" sz="3399">
                <a:solidFill>
                  <a:srgbClr val="FFFFFF"/>
                </a:solidFill>
                <a:latin typeface="Canva Sans"/>
              </a:rPr>
              <a:t>Dropout and Adam</a:t>
            </a:r>
          </a:p>
          <a:p>
            <a:pPr algn="l">
              <a:lnSpc>
                <a:spcPts val="4759"/>
              </a:lnSpc>
            </a:pPr>
          </a:p>
          <a:p>
            <a:pPr algn="l">
              <a:lnSpc>
                <a:spcPts val="4759"/>
              </a:lnSpc>
            </a:pPr>
            <a:r>
              <a:rPr lang="en-US" sz="3399">
                <a:solidFill>
                  <a:srgbClr val="FFFFFF"/>
                </a:solidFill>
                <a:latin typeface="Canva Sans"/>
              </a:rPr>
              <a:t>Second Model: MobileNetV2 which is a model in keras’s API, We applied Batch normalization, Dropout, flatten and added repeat channels for this model. </a:t>
            </a:r>
          </a:p>
          <a:p>
            <a:pPr algn="l">
              <a:lnSpc>
                <a:spcPts val="475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D34F"/>
        </a:solidFill>
      </p:bgPr>
    </p:bg>
    <p:spTree>
      <p:nvGrpSpPr>
        <p:cNvPr id="1" name=""/>
        <p:cNvGrpSpPr/>
        <p:nvPr/>
      </p:nvGrpSpPr>
      <p:grpSpPr>
        <a:xfrm>
          <a:off x="0" y="0"/>
          <a:ext cx="0" cy="0"/>
          <a:chOff x="0" y="0"/>
          <a:chExt cx="0" cy="0"/>
        </a:xfrm>
      </p:grpSpPr>
      <p:sp>
        <p:nvSpPr>
          <p:cNvPr name="Freeform 2" id="2"/>
          <p:cNvSpPr/>
          <p:nvPr/>
        </p:nvSpPr>
        <p:spPr>
          <a:xfrm flipH="false" flipV="false" rot="0">
            <a:off x="15821922" y="7963944"/>
            <a:ext cx="1946196" cy="1948632"/>
          </a:xfrm>
          <a:custGeom>
            <a:avLst/>
            <a:gdLst/>
            <a:ahLst/>
            <a:cxnLst/>
            <a:rect r="r" b="b" t="t" l="l"/>
            <a:pathLst>
              <a:path h="1948632" w="1946196">
                <a:moveTo>
                  <a:pt x="0" y="0"/>
                </a:moveTo>
                <a:lnTo>
                  <a:pt x="1946196" y="0"/>
                </a:lnTo>
                <a:lnTo>
                  <a:pt x="1946196" y="1948631"/>
                </a:lnTo>
                <a:lnTo>
                  <a:pt x="0" y="1948631"/>
                </a:lnTo>
                <a:lnTo>
                  <a:pt x="0" y="0"/>
                </a:lnTo>
                <a:close/>
              </a:path>
            </a:pathLst>
          </a:custGeom>
          <a:blipFill>
            <a:blip r:embed="rId2"/>
            <a:stretch>
              <a:fillRect l="0" t="0" r="0" b="0"/>
            </a:stretch>
          </a:blipFill>
        </p:spPr>
      </p:sp>
      <p:sp>
        <p:nvSpPr>
          <p:cNvPr name="Freeform 3" id="3"/>
          <p:cNvSpPr/>
          <p:nvPr/>
        </p:nvSpPr>
        <p:spPr>
          <a:xfrm flipH="false" flipV="false" rot="0">
            <a:off x="15155588" y="761169"/>
            <a:ext cx="2103712" cy="1930156"/>
          </a:xfrm>
          <a:custGeom>
            <a:avLst/>
            <a:gdLst/>
            <a:ahLst/>
            <a:cxnLst/>
            <a:rect r="r" b="b" t="t" l="l"/>
            <a:pathLst>
              <a:path h="1930156" w="2103712">
                <a:moveTo>
                  <a:pt x="0" y="0"/>
                </a:moveTo>
                <a:lnTo>
                  <a:pt x="2103712" y="0"/>
                </a:lnTo>
                <a:lnTo>
                  <a:pt x="2103712" y="1930156"/>
                </a:lnTo>
                <a:lnTo>
                  <a:pt x="0" y="1930156"/>
                </a:lnTo>
                <a:lnTo>
                  <a:pt x="0" y="0"/>
                </a:lnTo>
                <a:close/>
              </a:path>
            </a:pathLst>
          </a:custGeom>
          <a:blipFill>
            <a:blip r:embed="rId3"/>
            <a:stretch>
              <a:fillRect l="0" t="0" r="0" b="0"/>
            </a:stretch>
          </a:blipFill>
        </p:spPr>
      </p:sp>
      <p:sp>
        <p:nvSpPr>
          <p:cNvPr name="TextBox 4" id="4"/>
          <p:cNvSpPr txBox="true"/>
          <p:nvPr/>
        </p:nvSpPr>
        <p:spPr>
          <a:xfrm rot="0">
            <a:off x="1400599" y="857250"/>
            <a:ext cx="941040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Training Process</a:t>
            </a:r>
          </a:p>
        </p:txBody>
      </p:sp>
      <p:sp>
        <p:nvSpPr>
          <p:cNvPr name="TextBox 5" id="5"/>
          <p:cNvSpPr txBox="true"/>
          <p:nvPr/>
        </p:nvSpPr>
        <p:spPr>
          <a:xfrm rot="0">
            <a:off x="1400599" y="3121570"/>
            <a:ext cx="13683483" cy="47809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The dataset is split into training &amp; validation sets and was trained on 100 epochs for both models.</a:t>
            </a:r>
          </a:p>
          <a:p>
            <a:pPr algn="ctr">
              <a:lnSpc>
                <a:spcPts val="4759"/>
              </a:lnSpc>
            </a:pPr>
          </a:p>
          <a:p>
            <a:pPr algn="l">
              <a:lnSpc>
                <a:spcPts val="4759"/>
              </a:lnSpc>
            </a:pPr>
            <a:r>
              <a:rPr lang="en-US" sz="3399">
                <a:solidFill>
                  <a:srgbClr val="000000"/>
                </a:solidFill>
                <a:latin typeface="Canva Sans"/>
              </a:rPr>
              <a:t>To evaluate the models, we plotted the score of accuracy for training and validation, with the training and validation loss to see how our model preformed on all epochs, then we plotted the confusion matrix to get the comparison between real results and the predicted results.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D34F"/>
        </a:solidFill>
      </p:bgPr>
    </p:bg>
    <p:spTree>
      <p:nvGrpSpPr>
        <p:cNvPr id="1" name=""/>
        <p:cNvGrpSpPr/>
        <p:nvPr/>
      </p:nvGrpSpPr>
      <p:grpSpPr>
        <a:xfrm>
          <a:off x="0" y="0"/>
          <a:ext cx="0" cy="0"/>
          <a:chOff x="0" y="0"/>
          <a:chExt cx="0" cy="0"/>
        </a:xfrm>
      </p:grpSpPr>
      <p:sp>
        <p:nvSpPr>
          <p:cNvPr name="Freeform 2" id="2"/>
          <p:cNvSpPr/>
          <p:nvPr/>
        </p:nvSpPr>
        <p:spPr>
          <a:xfrm flipH="false" flipV="false" rot="0">
            <a:off x="390610" y="5032251"/>
            <a:ext cx="10715538" cy="4206999"/>
          </a:xfrm>
          <a:custGeom>
            <a:avLst/>
            <a:gdLst/>
            <a:ahLst/>
            <a:cxnLst/>
            <a:rect r="r" b="b" t="t" l="l"/>
            <a:pathLst>
              <a:path h="4206999" w="10715538">
                <a:moveTo>
                  <a:pt x="0" y="0"/>
                </a:moveTo>
                <a:lnTo>
                  <a:pt x="10715538" y="0"/>
                </a:lnTo>
                <a:lnTo>
                  <a:pt x="10715538" y="4206999"/>
                </a:lnTo>
                <a:lnTo>
                  <a:pt x="0" y="4206999"/>
                </a:lnTo>
                <a:lnTo>
                  <a:pt x="0" y="0"/>
                </a:lnTo>
                <a:close/>
              </a:path>
            </a:pathLst>
          </a:custGeom>
          <a:blipFill>
            <a:blip r:embed="rId2"/>
            <a:stretch>
              <a:fillRect l="0" t="0" r="0" b="0"/>
            </a:stretch>
          </a:blipFill>
        </p:spPr>
      </p:sp>
      <p:sp>
        <p:nvSpPr>
          <p:cNvPr name="Freeform 3" id="3"/>
          <p:cNvSpPr/>
          <p:nvPr/>
        </p:nvSpPr>
        <p:spPr>
          <a:xfrm flipH="false" flipV="false" rot="0">
            <a:off x="11326978" y="4238202"/>
            <a:ext cx="6571054" cy="5623461"/>
          </a:xfrm>
          <a:custGeom>
            <a:avLst/>
            <a:gdLst/>
            <a:ahLst/>
            <a:cxnLst/>
            <a:rect r="r" b="b" t="t" l="l"/>
            <a:pathLst>
              <a:path h="5623461" w="6571054">
                <a:moveTo>
                  <a:pt x="0" y="0"/>
                </a:moveTo>
                <a:lnTo>
                  <a:pt x="6571054" y="0"/>
                </a:lnTo>
                <a:lnTo>
                  <a:pt x="6571054" y="5623462"/>
                </a:lnTo>
                <a:lnTo>
                  <a:pt x="0" y="5623462"/>
                </a:lnTo>
                <a:lnTo>
                  <a:pt x="0" y="0"/>
                </a:lnTo>
                <a:close/>
              </a:path>
            </a:pathLst>
          </a:custGeom>
          <a:blipFill>
            <a:blip r:embed="rId3"/>
            <a:stretch>
              <a:fillRect l="0" t="-16" r="0" b="0"/>
            </a:stretch>
          </a:blipFill>
        </p:spPr>
      </p:sp>
      <p:sp>
        <p:nvSpPr>
          <p:cNvPr name="TextBox 4" id="4"/>
          <p:cNvSpPr txBox="true"/>
          <p:nvPr/>
        </p:nvSpPr>
        <p:spPr>
          <a:xfrm rot="0">
            <a:off x="1204243" y="857250"/>
            <a:ext cx="930497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CNN Evaluation </a:t>
            </a:r>
          </a:p>
        </p:txBody>
      </p:sp>
      <p:sp>
        <p:nvSpPr>
          <p:cNvPr name="TextBox 5" id="5"/>
          <p:cNvSpPr txBox="true"/>
          <p:nvPr/>
        </p:nvSpPr>
        <p:spPr>
          <a:xfrm rot="0">
            <a:off x="1242343" y="2357119"/>
            <a:ext cx="12656798" cy="23806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Plots for accuracy and loss &amp; Confusion matrix</a:t>
            </a:r>
          </a:p>
          <a:p>
            <a:pPr algn="l">
              <a:lnSpc>
                <a:spcPts val="4759"/>
              </a:lnSpc>
            </a:pPr>
          </a:p>
          <a:p>
            <a:pPr algn="l">
              <a:lnSpc>
                <a:spcPts val="4759"/>
              </a:lnSpc>
            </a:pPr>
            <a:r>
              <a:rPr lang="en-US" sz="3399">
                <a:solidFill>
                  <a:srgbClr val="000000"/>
                </a:solidFill>
                <a:latin typeface="Canva Sans"/>
              </a:rPr>
              <a:t>Accuracy : Training : 96% | Validation : 64%</a:t>
            </a:r>
          </a:p>
          <a:p>
            <a:pPr algn="l">
              <a:lnSpc>
                <a:spcPts val="4759"/>
              </a:lnSpc>
            </a:pPr>
            <a:r>
              <a:rPr lang="en-US" sz="3399">
                <a:solidFill>
                  <a:srgbClr val="000000"/>
                </a:solidFill>
                <a:latin typeface="Canva Sans"/>
              </a:rPr>
              <a:t>Best Predictions : Happy 0.86 | Surprise 0.81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D34F"/>
        </a:solidFill>
      </p:bgPr>
    </p:bg>
    <p:spTree>
      <p:nvGrpSpPr>
        <p:cNvPr id="1" name=""/>
        <p:cNvGrpSpPr/>
        <p:nvPr/>
      </p:nvGrpSpPr>
      <p:grpSpPr>
        <a:xfrm>
          <a:off x="0" y="0"/>
          <a:ext cx="0" cy="0"/>
          <a:chOff x="0" y="0"/>
          <a:chExt cx="0" cy="0"/>
        </a:xfrm>
      </p:grpSpPr>
      <p:sp>
        <p:nvSpPr>
          <p:cNvPr name="Freeform 2" id="2"/>
          <p:cNvSpPr/>
          <p:nvPr/>
        </p:nvSpPr>
        <p:spPr>
          <a:xfrm flipH="false" flipV="false" rot="0">
            <a:off x="11326978" y="4238202"/>
            <a:ext cx="6571054" cy="5623461"/>
          </a:xfrm>
          <a:custGeom>
            <a:avLst/>
            <a:gdLst/>
            <a:ahLst/>
            <a:cxnLst/>
            <a:rect r="r" b="b" t="t" l="l"/>
            <a:pathLst>
              <a:path h="5623461" w="6571054">
                <a:moveTo>
                  <a:pt x="0" y="0"/>
                </a:moveTo>
                <a:lnTo>
                  <a:pt x="6571054" y="0"/>
                </a:lnTo>
                <a:lnTo>
                  <a:pt x="6571054" y="5623462"/>
                </a:lnTo>
                <a:lnTo>
                  <a:pt x="0" y="5623462"/>
                </a:lnTo>
                <a:lnTo>
                  <a:pt x="0" y="0"/>
                </a:lnTo>
                <a:close/>
              </a:path>
            </a:pathLst>
          </a:custGeom>
          <a:blipFill>
            <a:blip r:embed="rId2"/>
            <a:stretch>
              <a:fillRect l="0" t="-16" r="0" b="0"/>
            </a:stretch>
          </a:blipFill>
        </p:spPr>
      </p:sp>
      <p:sp>
        <p:nvSpPr>
          <p:cNvPr name="Freeform 3" id="3"/>
          <p:cNvSpPr/>
          <p:nvPr/>
        </p:nvSpPr>
        <p:spPr>
          <a:xfrm flipH="false" flipV="false" rot="0">
            <a:off x="390610" y="5032251"/>
            <a:ext cx="10764059" cy="4226049"/>
          </a:xfrm>
          <a:custGeom>
            <a:avLst/>
            <a:gdLst/>
            <a:ahLst/>
            <a:cxnLst/>
            <a:rect r="r" b="b" t="t" l="l"/>
            <a:pathLst>
              <a:path h="4226049" w="10764059">
                <a:moveTo>
                  <a:pt x="0" y="0"/>
                </a:moveTo>
                <a:lnTo>
                  <a:pt x="10764059" y="0"/>
                </a:lnTo>
                <a:lnTo>
                  <a:pt x="10764059" y="4226049"/>
                </a:lnTo>
                <a:lnTo>
                  <a:pt x="0" y="4226049"/>
                </a:lnTo>
                <a:lnTo>
                  <a:pt x="0" y="0"/>
                </a:lnTo>
                <a:close/>
              </a:path>
            </a:pathLst>
          </a:custGeom>
          <a:blipFill>
            <a:blip r:embed="rId3"/>
            <a:stretch>
              <a:fillRect l="0" t="0" r="0" b="0"/>
            </a:stretch>
          </a:blipFill>
        </p:spPr>
      </p:sp>
      <p:sp>
        <p:nvSpPr>
          <p:cNvPr name="Freeform 4" id="4"/>
          <p:cNvSpPr/>
          <p:nvPr/>
        </p:nvSpPr>
        <p:spPr>
          <a:xfrm flipH="false" flipV="false" rot="0">
            <a:off x="11328048" y="4238202"/>
            <a:ext cx="6569985" cy="5623461"/>
          </a:xfrm>
          <a:custGeom>
            <a:avLst/>
            <a:gdLst/>
            <a:ahLst/>
            <a:cxnLst/>
            <a:rect r="r" b="b" t="t" l="l"/>
            <a:pathLst>
              <a:path h="5623461" w="6569985">
                <a:moveTo>
                  <a:pt x="0" y="0"/>
                </a:moveTo>
                <a:lnTo>
                  <a:pt x="6569984" y="0"/>
                </a:lnTo>
                <a:lnTo>
                  <a:pt x="6569984" y="5623462"/>
                </a:lnTo>
                <a:lnTo>
                  <a:pt x="0" y="5623462"/>
                </a:lnTo>
                <a:lnTo>
                  <a:pt x="0" y="0"/>
                </a:lnTo>
                <a:close/>
              </a:path>
            </a:pathLst>
          </a:custGeom>
          <a:blipFill>
            <a:blip r:embed="rId4"/>
            <a:stretch>
              <a:fillRect l="0" t="0" r="0" b="0"/>
            </a:stretch>
          </a:blipFill>
        </p:spPr>
      </p:sp>
      <p:sp>
        <p:nvSpPr>
          <p:cNvPr name="TextBox 5" id="5"/>
          <p:cNvSpPr txBox="true"/>
          <p:nvPr/>
        </p:nvSpPr>
        <p:spPr>
          <a:xfrm rot="0">
            <a:off x="0" y="857250"/>
            <a:ext cx="1640157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MobileNetV2 Evaluation </a:t>
            </a:r>
          </a:p>
        </p:txBody>
      </p:sp>
      <p:sp>
        <p:nvSpPr>
          <p:cNvPr name="TextBox 6" id="6"/>
          <p:cNvSpPr txBox="true"/>
          <p:nvPr/>
        </p:nvSpPr>
        <p:spPr>
          <a:xfrm rot="0">
            <a:off x="1242343" y="2357119"/>
            <a:ext cx="12656798" cy="238061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rPr>
              <a:t>Plots for accuracy and loss &amp; Confusion matrix</a:t>
            </a:r>
          </a:p>
          <a:p>
            <a:pPr algn="l">
              <a:lnSpc>
                <a:spcPts val="4759"/>
              </a:lnSpc>
            </a:pPr>
          </a:p>
          <a:p>
            <a:pPr algn="l">
              <a:lnSpc>
                <a:spcPts val="4759"/>
              </a:lnSpc>
            </a:pPr>
            <a:r>
              <a:rPr lang="en-US" sz="3399">
                <a:solidFill>
                  <a:srgbClr val="000000"/>
                </a:solidFill>
                <a:latin typeface="Canva Sans"/>
              </a:rPr>
              <a:t>Accuracy : Training : 92% | Validation : 42%</a:t>
            </a:r>
          </a:p>
          <a:p>
            <a:pPr algn="l">
              <a:lnSpc>
                <a:spcPts val="4759"/>
              </a:lnSpc>
            </a:pPr>
            <a:r>
              <a:rPr lang="en-US" sz="3399">
                <a:solidFill>
                  <a:srgbClr val="000000"/>
                </a:solidFill>
                <a:latin typeface="Canva Sans"/>
              </a:rPr>
              <a:t>Best Predictions : Surprise 0.63 | Happy 0.57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DAGE0nJ9tZY</dc:identifier>
  <dcterms:modified xsi:type="dcterms:W3CDTF">2011-08-01T06:04:30Z</dcterms:modified>
  <cp:revision>1</cp:revision>
  <dc:title>DL_Final_Project_FER</dc:title>
</cp:coreProperties>
</file>